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1548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DC5"/>
    <a:srgbClr val="FFC956"/>
    <a:srgbClr val="EB8A3B"/>
    <a:srgbClr val="FBA917"/>
    <a:srgbClr val="B0D1D2"/>
    <a:srgbClr val="006880"/>
    <a:srgbClr val="548398"/>
    <a:srgbClr val="4F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726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>
        <p:guide orient="horz" pos="1117"/>
        <p:guide pos="3840"/>
        <p:guide orient="horz" pos="4042"/>
        <p:guide orient="horz" pos="1548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4CAE-CA6F-2A00-2B48-59BFCA3F3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A57EA-7D79-13C7-7E82-1A6E4C5AD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46D8-16D0-3A59-70E1-E3FDF924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E5D29-84F6-1F6A-3746-70959EBC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82F0-B25E-40BF-7744-7BFF7958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3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26A6-AF8F-4CAB-33C3-2047D60C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C5D3A-FCC0-EE70-8689-2E83EA57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F447-598E-DA73-AD2F-E3D03EE3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1B0D-16C1-4F59-F5E9-AB95D4F2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AA6C-E71B-A90C-F5FB-082CB4E7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11056-A459-86BF-2DD3-4D3EEA663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C138-0575-0E6F-39FA-6F16A9F27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826BF-8760-5A16-CF47-0F08B502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94A1-DD9B-E1EF-FC80-01D4141A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D59C-34AF-965C-9886-5A342125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2B7C-B6FE-B0AB-A00B-C3D82D7A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79AF-2F23-EE5B-695C-61E68838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6E5B-CC6F-D7B6-6CE6-0AF64EB8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835C-DD86-0602-21E6-7C1B2F89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E068A-CAFD-4DB5-D29C-DF333C55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FB10-5512-F70C-F641-BAB9CF4D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491B-B813-D9DA-3955-2282B011B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575BB-1539-0DAE-76CA-1488832C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9468-74B4-8AB2-CF1A-FBA5CB94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62B8F-968A-32C1-4C4C-9B675A68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AD22-F143-F0A1-A753-7909CC6E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28D2-AB18-BA9F-8452-722116DAF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1A5A2-708A-EE0A-D8FA-ACED1CC7B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B972B-756E-28F6-E209-4A34CE3F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86854-2B5F-1443-2C56-34051E95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A300D-9F17-06F8-90A4-85A4C30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DEC2-72CA-E221-8A44-0853E7B4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7828-7911-8B7B-5546-A00044D1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02FEE-1AB9-2F07-5D9D-FC68D06DF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AD6FC-B6C1-4B93-EA56-5BCD6A33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239A7-2437-3E94-73AE-A617FEA83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89A80-17A7-5905-62A1-EFF147C7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8EF1D-DE6C-CB99-4CA1-A08B3D96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A9B67-0EBD-C296-D8E6-78B90773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FBB7-A6F9-7A0E-76C0-2797F01C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6DCBE-4A6F-3742-07D6-50BD4BC7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26324-94FC-75D8-C6E1-499E9FA4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9E879-FDF7-19AF-6B4A-4CE95568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7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120B0-111A-1A17-F051-C99B957E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5D67A-D08E-D02D-D302-B2E24262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8CA0-DAF3-342E-06CD-AD4F7D80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B38B-5655-3F61-2CA2-3F65EBBE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79E4-18EE-977E-25A4-FE631FD0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7A0C-77BB-B0DE-09BF-24B921119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11EEF-EA97-8C50-6E93-3500B71E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E6031-5BDC-512E-DB29-241B6151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47B69-37A0-16D4-0616-1439E788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70E7-098B-5B26-EB07-3DBCBB5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A4144-42CF-13E4-9A73-5EF61DFE4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25612-0D92-ECDE-E756-7A24177CC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5E378-1BFD-4395-0450-D762C2F7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680B4-F882-6C5B-CCB9-8D0E242D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8A994-5038-F251-F6EE-4236C950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2B5D1-A56C-A4B3-E2DE-8C0EA57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063D-82E4-9219-B863-C2E2BD091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B9F1-BC86-744C-A776-295A30D29F1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5F5A-0F80-0316-7114-D6D9D2F4D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28BC8-CB46-6343-9BF3-BD54A3AAF8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ellphone screen shot of a cellphone screen&#10;&#10;AI-generated content may be incorrect.">
            <a:extLst>
              <a:ext uri="{FF2B5EF4-FFF2-40B4-BE49-F238E27FC236}">
                <a16:creationId xmlns:a16="http://schemas.microsoft.com/office/drawing/2014/main" id="{62768D93-A281-1D66-293D-E9810EE0C1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478" y="171450"/>
            <a:ext cx="3238500" cy="65151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C7F1ED6-1B3C-C437-E932-A16792FC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5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hnschrift Condense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hnschrift 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hnschrift Condensed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hnschrift Condensed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hnschrift Condensed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571847E-7579-350B-82D9-158AA90F94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49799" y="-2120430"/>
            <a:ext cx="6903059" cy="6858000"/>
          </a:xfrm>
          <a:prstGeom prst="rect">
            <a:avLst/>
          </a:prstGeom>
        </p:spPr>
      </p:pic>
      <p:pic>
        <p:nvPicPr>
          <p:cNvPr id="13" name="Picture 12" descr="A cellphone screen shot of a cellphone screen&#10;&#10;AI-generated content may be incorrect.">
            <a:extLst>
              <a:ext uri="{FF2B5EF4-FFF2-40B4-BE49-F238E27FC236}">
                <a16:creationId xmlns:a16="http://schemas.microsoft.com/office/drawing/2014/main" id="{3DBC1C98-E7E4-2DA4-EEDE-E10A9234D0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21565" y="2433234"/>
            <a:ext cx="3238500" cy="651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1A7C6-6139-B7E5-1454-F7E489A3E3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3" y="750323"/>
            <a:ext cx="9808112" cy="17470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6CA053-ABE1-96BD-6D35-071C0E99A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7241" y="2458063"/>
            <a:ext cx="5138237" cy="22679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CC9CBB5-AEC6-2037-64AC-C73A9D4CECB6}"/>
              </a:ext>
            </a:extLst>
          </p:cNvPr>
          <p:cNvSpPr/>
          <p:nvPr/>
        </p:nvSpPr>
        <p:spPr>
          <a:xfrm>
            <a:off x="6302478" y="2595716"/>
            <a:ext cx="7216878" cy="7216878"/>
          </a:xfrm>
          <a:prstGeom prst="ellipse">
            <a:avLst/>
          </a:prstGeom>
          <a:solidFill>
            <a:srgbClr val="42ADC5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048867-B223-D2A9-C0CE-6B66D99A2B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330" y="2734780"/>
            <a:ext cx="2981223" cy="2126605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rnd">
            <a:solidFill>
              <a:srgbClr val="FFFFFF"/>
            </a:solidFill>
          </a:ln>
          <a:effectLst>
            <a:outerShdw blurRad="265262" dist="147584" dir="2460000" algn="tl" rotWithShape="0">
              <a:srgbClr val="000000">
                <a:alpha val="16725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D1BEF7-0C2C-B6B0-AE9F-5B6CC8DC5B8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401" y="4067437"/>
            <a:ext cx="2981223" cy="2130219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rnd">
            <a:solidFill>
              <a:srgbClr val="FFFFFF"/>
            </a:solidFill>
          </a:ln>
          <a:effectLst>
            <a:outerShdw blurRad="265262" dist="147584" dir="2460000" algn="tl" rotWithShape="0">
              <a:srgbClr val="000000">
                <a:alpha val="16725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132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FD23B-4924-85AF-3A76-A5F1F9325D88}"/>
              </a:ext>
            </a:extLst>
          </p:cNvPr>
          <p:cNvSpPr txBox="1"/>
          <p:nvPr/>
        </p:nvSpPr>
        <p:spPr>
          <a:xfrm>
            <a:off x="5830529" y="3503155"/>
            <a:ext cx="59091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CA" sz="5000" b="1" dirty="0">
                <a:solidFill>
                  <a:srgbClr val="006880"/>
                </a:solidFill>
                <a:latin typeface="Bahnschrift SemiBold Condensed" panose="020B0502040204020203" pitchFamily="34" charset="0"/>
              </a:rPr>
              <a:t>A Family of Churches </a:t>
            </a:r>
          </a:p>
          <a:p>
            <a:pPr>
              <a:lnSpc>
                <a:spcPts val="5200"/>
              </a:lnSpc>
            </a:pPr>
            <a:r>
              <a:rPr lang="en-CA" sz="5000" b="1" dirty="0">
                <a:solidFill>
                  <a:srgbClr val="EB8A3B"/>
                </a:solidFill>
                <a:latin typeface="Bahnschrift SemiBold Condensed" panose="020B0502040204020203" pitchFamily="34" charset="0"/>
              </a:rPr>
              <a:t>Transformed by Christ</a:t>
            </a:r>
          </a:p>
          <a:p>
            <a:pPr>
              <a:lnSpc>
                <a:spcPts val="5200"/>
              </a:lnSpc>
            </a:pPr>
            <a:r>
              <a:rPr lang="en-CA" sz="5000" b="1" dirty="0">
                <a:solidFill>
                  <a:srgbClr val="42ADC5"/>
                </a:solidFill>
                <a:latin typeface="Bahnschrift SemiBold Condensed" panose="020B0502040204020203" pitchFamily="34" charset="0"/>
              </a:rPr>
              <a:t>Revealing God’s Kingdom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D6F75-097A-8C86-718D-6D5CC4EC0E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52" y="1084621"/>
            <a:ext cx="9808112" cy="1747069"/>
          </a:xfrm>
          <a:prstGeom prst="rect">
            <a:avLst/>
          </a:prstGeom>
        </p:spPr>
      </p:pic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2DD4102E-0F40-BECD-548A-F0ABDDCC99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05" y="2997352"/>
            <a:ext cx="4966110" cy="27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BB39B74A-FE19-96B8-64B2-18B7BA7B636A}"/>
              </a:ext>
            </a:extLst>
          </p:cNvPr>
          <p:cNvSpPr/>
          <p:nvPr/>
        </p:nvSpPr>
        <p:spPr>
          <a:xfrm>
            <a:off x="6607278" y="-1710813"/>
            <a:ext cx="7216878" cy="7216878"/>
          </a:xfrm>
          <a:prstGeom prst="ellipse">
            <a:avLst/>
          </a:prstGeom>
          <a:solidFill>
            <a:srgbClr val="42ADC5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4EE0A-0931-AA8B-F16A-A27E7BACD4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434" y="513546"/>
            <a:ext cx="6155803" cy="3457510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B5AC1637-F26E-71E4-A3B1-4DF84A06EDEC}"/>
              </a:ext>
            </a:extLst>
          </p:cNvPr>
          <p:cNvSpPr/>
          <p:nvPr/>
        </p:nvSpPr>
        <p:spPr>
          <a:xfrm>
            <a:off x="5014452" y="412955"/>
            <a:ext cx="6390967" cy="3667432"/>
          </a:xfrm>
          <a:custGeom>
            <a:avLst/>
            <a:gdLst>
              <a:gd name="csX0" fmla="*/ 344129 w 6390967"/>
              <a:gd name="csY0" fmla="*/ 304800 h 3667432"/>
              <a:gd name="csX1" fmla="*/ 344129 w 6390967"/>
              <a:gd name="csY1" fmla="*/ 3352800 h 3667432"/>
              <a:gd name="csX2" fmla="*/ 6076335 w 6390967"/>
              <a:gd name="csY2" fmla="*/ 3352800 h 3667432"/>
              <a:gd name="csX3" fmla="*/ 6076335 w 6390967"/>
              <a:gd name="csY3" fmla="*/ 304800 h 3667432"/>
              <a:gd name="csX4" fmla="*/ 0 w 6390967"/>
              <a:gd name="csY4" fmla="*/ 0 h 3667432"/>
              <a:gd name="csX5" fmla="*/ 6390967 w 6390967"/>
              <a:gd name="csY5" fmla="*/ 0 h 3667432"/>
              <a:gd name="csX6" fmla="*/ 6390967 w 6390967"/>
              <a:gd name="csY6" fmla="*/ 3667432 h 3667432"/>
              <a:gd name="csX7" fmla="*/ 0 w 6390967"/>
              <a:gd name="csY7" fmla="*/ 3667432 h 366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390967" h="3667432">
                <a:moveTo>
                  <a:pt x="344129" y="304800"/>
                </a:moveTo>
                <a:lnTo>
                  <a:pt x="344129" y="3352800"/>
                </a:lnTo>
                <a:lnTo>
                  <a:pt x="6076335" y="3352800"/>
                </a:lnTo>
                <a:lnTo>
                  <a:pt x="6076335" y="304800"/>
                </a:lnTo>
                <a:close/>
                <a:moveTo>
                  <a:pt x="0" y="0"/>
                </a:moveTo>
                <a:lnTo>
                  <a:pt x="6390967" y="0"/>
                </a:lnTo>
                <a:lnTo>
                  <a:pt x="6390967" y="3667432"/>
                </a:lnTo>
                <a:lnTo>
                  <a:pt x="0" y="36674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6139" dist="129790" dir="2700000" algn="tl" rotWithShape="0">
              <a:prstClr val="black">
                <a:alpha val="1498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5B0B6E-D4CF-B0AE-14DA-56B6D65DEF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65033" y="-1758952"/>
            <a:ext cx="6903059" cy="6858000"/>
          </a:xfrm>
          <a:prstGeom prst="rect">
            <a:avLst/>
          </a:prstGeo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C398C1AB-D951-1014-81F4-829E1DC767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0" y="-1"/>
            <a:ext cx="3340100" cy="3340100"/>
          </a:xfrm>
          <a:prstGeom prst="teardrop">
            <a:avLst/>
          </a:prstGeom>
          <a:gradFill flip="none" rotWithShape="1">
            <a:gsLst>
              <a:gs pos="0">
                <a:srgbClr val="FFC956"/>
              </a:gs>
              <a:gs pos="58000">
                <a:srgbClr val="FBA917"/>
              </a:gs>
              <a:gs pos="91000">
                <a:srgbClr val="FFC956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C956"/>
                  </a:gs>
                  <a:gs pos="49000">
                    <a:srgbClr val="FBA917"/>
                  </a:gs>
                  <a:gs pos="100000">
                    <a:srgbClr val="FFC956"/>
                  </a:gs>
                </a:gsLst>
                <a:lin ang="7200000" scaled="0"/>
              </a:gra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F4CF5B-258C-4985-414B-16AA7B3FF506}"/>
              </a:ext>
            </a:extLst>
          </p:cNvPr>
          <p:cNvSpPr>
            <a:spLocks/>
          </p:cNvSpPr>
          <p:nvPr/>
        </p:nvSpPr>
        <p:spPr>
          <a:xfrm>
            <a:off x="5103042" y="4642720"/>
            <a:ext cx="2258457" cy="936000"/>
          </a:xfrm>
          <a:prstGeom prst="roundRect">
            <a:avLst/>
          </a:prstGeom>
          <a:solidFill>
            <a:srgbClr val="42AD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F46686E-1F47-EE3E-7E12-EAD613468757}"/>
              </a:ext>
            </a:extLst>
          </p:cNvPr>
          <p:cNvSpPr>
            <a:spLocks/>
          </p:cNvSpPr>
          <p:nvPr/>
        </p:nvSpPr>
        <p:spPr>
          <a:xfrm>
            <a:off x="5077940" y="3674335"/>
            <a:ext cx="1762698" cy="936000"/>
          </a:xfrm>
          <a:prstGeom prst="roundRect">
            <a:avLst/>
          </a:prstGeom>
          <a:solidFill>
            <a:srgbClr val="42AD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1E9CC-60B3-4261-98A4-F3443744A302}"/>
              </a:ext>
            </a:extLst>
          </p:cNvPr>
          <p:cNvSpPr txBox="1"/>
          <p:nvPr/>
        </p:nvSpPr>
        <p:spPr>
          <a:xfrm>
            <a:off x="6805914" y="3460830"/>
            <a:ext cx="307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spc="-15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churches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EAF3A-DA73-7A4D-AC89-9C381A5FA486}"/>
              </a:ext>
            </a:extLst>
          </p:cNvPr>
          <p:cNvSpPr txBox="1">
            <a:spLocks/>
          </p:cNvSpPr>
          <p:nvPr/>
        </p:nvSpPr>
        <p:spPr>
          <a:xfrm>
            <a:off x="824876" y="3610232"/>
            <a:ext cx="1120290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CA" sz="7200" b="1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CBOQ</a:t>
            </a: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 exists to </a:t>
            </a:r>
            <a:r>
              <a:rPr lang="en-CA" sz="7200" b="1" spc="-15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equip</a:t>
            </a: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 </a:t>
            </a:r>
            <a:r>
              <a:rPr lang="en-CA" sz="7200" b="1" spc="-150" dirty="0">
                <a:solidFill>
                  <a:srgbClr val="EB8A3B"/>
                </a:solidFill>
                <a:latin typeface="Bahnschrift Condensed" panose="020B0502040204020203" pitchFamily="34" charset="0"/>
              </a:rPr>
              <a:t>churches</a:t>
            </a: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 </a:t>
            </a:r>
            <a:b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</a:b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and </a:t>
            </a:r>
            <a:r>
              <a:rPr lang="en-CA" sz="7200" b="1" spc="-150" dirty="0">
                <a:solidFill>
                  <a:srgbClr val="EB8A3B"/>
                </a:solidFill>
                <a:latin typeface="Bahnschrift Condensed" panose="020B0502040204020203" pitchFamily="34" charset="0"/>
              </a:rPr>
              <a:t>leaders</a:t>
            </a: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 to </a:t>
            </a:r>
            <a:r>
              <a:rPr lang="en-CA" sz="7200" b="1" spc="-15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engage</a:t>
            </a: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 with their </a:t>
            </a:r>
            <a:r>
              <a:rPr lang="en-CA" sz="7200" b="1" spc="-150" dirty="0">
                <a:solidFill>
                  <a:srgbClr val="FBA917"/>
                </a:solidFill>
                <a:latin typeface="Bahnschrift Condensed" panose="020B0502040204020203" pitchFamily="34" charset="0"/>
              </a:rPr>
              <a:t>mission from God </a:t>
            </a:r>
            <a:r>
              <a:rPr lang="en-CA" sz="7200" b="1" spc="-150" dirty="0">
                <a:solidFill>
                  <a:srgbClr val="4F4F51"/>
                </a:solidFill>
                <a:latin typeface="Bahnschrift Condensed" panose="020B0502040204020203" pitchFamily="34" charset="0"/>
              </a:rPr>
              <a:t>in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91984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E729C4-A1E5-7C4A-FB8E-5507F837E146}"/>
              </a:ext>
            </a:extLst>
          </p:cNvPr>
          <p:cNvSpPr>
            <a:spLocks/>
          </p:cNvSpPr>
          <p:nvPr/>
        </p:nvSpPr>
        <p:spPr>
          <a:xfrm>
            <a:off x="3569110" y="0"/>
            <a:ext cx="4508495" cy="6858000"/>
          </a:xfrm>
          <a:prstGeom prst="rect">
            <a:avLst/>
          </a:prstGeom>
          <a:gradFill flip="none" rotWithShape="1">
            <a:gsLst>
              <a:gs pos="0">
                <a:srgbClr val="42ADC5">
                  <a:alpha val="31816"/>
                </a:srgbClr>
              </a:gs>
              <a:gs pos="48000">
                <a:srgbClr val="548398"/>
              </a:gs>
              <a:gs pos="100000">
                <a:srgbClr val="42ADC5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C956"/>
                  </a:gs>
                  <a:gs pos="49000">
                    <a:srgbClr val="FBA917"/>
                  </a:gs>
                  <a:gs pos="100000">
                    <a:srgbClr val="FFC956"/>
                  </a:gs>
                </a:gsLst>
                <a:lin ang="7200000" scaled="0"/>
              </a:gra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10D050-4BA3-CB06-CFBB-9974B1549A92}"/>
              </a:ext>
            </a:extLst>
          </p:cNvPr>
          <p:cNvSpPr/>
          <p:nvPr/>
        </p:nvSpPr>
        <p:spPr>
          <a:xfrm>
            <a:off x="-707924" y="-865240"/>
            <a:ext cx="5624053" cy="8406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2CAD6-F9A8-DAF2-715C-775C925CFC53}"/>
              </a:ext>
            </a:extLst>
          </p:cNvPr>
          <p:cNvSpPr txBox="1"/>
          <p:nvPr/>
        </p:nvSpPr>
        <p:spPr>
          <a:xfrm>
            <a:off x="8205417" y="448977"/>
            <a:ext cx="385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548398"/>
                </a:solidFill>
                <a:latin typeface="Bahnschrift SemiBold Condensed" panose="020B0502040204020203" pitchFamily="34" charset="0"/>
              </a:rPr>
              <a:t>Churches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40860-0898-62D0-D16D-307375F14BB4}"/>
              </a:ext>
            </a:extLst>
          </p:cNvPr>
          <p:cNvSpPr txBox="1"/>
          <p:nvPr/>
        </p:nvSpPr>
        <p:spPr>
          <a:xfrm>
            <a:off x="8205417" y="5059936"/>
            <a:ext cx="319823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4800" b="1" dirty="0">
                <a:solidFill>
                  <a:srgbClr val="EB8A3B"/>
                </a:solidFill>
                <a:latin typeface="Bahnschrift SemiBold Condensed" panose="020B0502040204020203" pitchFamily="34" charset="0"/>
              </a:rPr>
              <a:t>Carver Model Of Governance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243B4-0E93-30E3-E7DD-30B29AFDAA5A}"/>
              </a:ext>
            </a:extLst>
          </p:cNvPr>
          <p:cNvSpPr txBox="1"/>
          <p:nvPr/>
        </p:nvSpPr>
        <p:spPr>
          <a:xfrm>
            <a:off x="8205417" y="2892570"/>
            <a:ext cx="3697968" cy="199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4800" b="1" dirty="0">
                <a:solidFill>
                  <a:srgbClr val="42ADC5"/>
                </a:solidFill>
                <a:latin typeface="Bahnschrift SemiBold Condensed" panose="020B0502040204020203" pitchFamily="34" charset="0"/>
              </a:rPr>
              <a:t>The CBOQ Board Of Directors &amp; Staff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C7649-43B2-8791-F454-05741748A12C}"/>
              </a:ext>
            </a:extLst>
          </p:cNvPr>
          <p:cNvSpPr txBox="1"/>
          <p:nvPr/>
        </p:nvSpPr>
        <p:spPr>
          <a:xfrm>
            <a:off x="8205417" y="1659651"/>
            <a:ext cx="398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FBA917"/>
                </a:solidFill>
                <a:latin typeface="Bahnschrift SemiBold Condensed" panose="020B0502040204020203" pitchFamily="34" charset="0"/>
              </a:rPr>
              <a:t>Associations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49AB6-DDE7-DF69-9986-AAF2CE448EAD}"/>
              </a:ext>
            </a:extLst>
          </p:cNvPr>
          <p:cNvSpPr txBox="1">
            <a:spLocks/>
          </p:cNvSpPr>
          <p:nvPr/>
        </p:nvSpPr>
        <p:spPr>
          <a:xfrm>
            <a:off x="4978629" y="3077937"/>
            <a:ext cx="2948302" cy="1075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CA" sz="4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Supported 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F3ED2-EC4C-7B2A-EB64-7080AE68134D}"/>
              </a:ext>
            </a:extLst>
          </p:cNvPr>
          <p:cNvSpPr txBox="1"/>
          <p:nvPr/>
        </p:nvSpPr>
        <p:spPr>
          <a:xfrm>
            <a:off x="5816790" y="206184"/>
            <a:ext cx="2152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70DDE-A5BC-4217-AD74-DEA6DC220E8A}"/>
              </a:ext>
            </a:extLst>
          </p:cNvPr>
          <p:cNvSpPr txBox="1"/>
          <p:nvPr/>
        </p:nvSpPr>
        <p:spPr>
          <a:xfrm>
            <a:off x="6554920" y="1473411"/>
            <a:ext cx="1414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15</a:t>
            </a:r>
            <a:endParaRPr lang="en-US" sz="8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4F0F0-A0F5-2A90-6A95-17FE62557DA9}"/>
              </a:ext>
            </a:extLst>
          </p:cNvPr>
          <p:cNvSpPr txBox="1"/>
          <p:nvPr/>
        </p:nvSpPr>
        <p:spPr>
          <a:xfrm>
            <a:off x="4868015" y="5250894"/>
            <a:ext cx="309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Guided By The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4310EC-7C27-D776-174B-B5C8ADAB8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621" y="566222"/>
            <a:ext cx="2942669" cy="2099104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41B47303-16A5-7E6F-5F7B-7E354562BDF1}"/>
              </a:ext>
            </a:extLst>
          </p:cNvPr>
          <p:cNvSpPr/>
          <p:nvPr/>
        </p:nvSpPr>
        <p:spPr>
          <a:xfrm>
            <a:off x="2769564" y="370391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9F00B7-EB32-F77B-C335-9A4E98D7F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6" y="2124371"/>
            <a:ext cx="2914615" cy="2079092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513D1B8E-FA0D-C333-7186-E37881E00A2E}"/>
              </a:ext>
            </a:extLst>
          </p:cNvPr>
          <p:cNvSpPr/>
          <p:nvPr/>
        </p:nvSpPr>
        <p:spPr>
          <a:xfrm>
            <a:off x="212395" y="1983709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736A1F-BBA3-6B2B-A223-062F840F4C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298" y="4281101"/>
            <a:ext cx="2864661" cy="2043458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5540CC91-4BBB-DFFD-3076-F6935AFDDA72}"/>
              </a:ext>
            </a:extLst>
          </p:cNvPr>
          <p:cNvSpPr/>
          <p:nvPr/>
        </p:nvSpPr>
        <p:spPr>
          <a:xfrm>
            <a:off x="1389363" y="4050047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5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100B9FC-B334-5B35-3211-096FC9AB81C2}"/>
              </a:ext>
            </a:extLst>
          </p:cNvPr>
          <p:cNvSpPr/>
          <p:nvPr/>
        </p:nvSpPr>
        <p:spPr>
          <a:xfrm>
            <a:off x="6066503" y="825910"/>
            <a:ext cx="7216878" cy="7216878"/>
          </a:xfrm>
          <a:prstGeom prst="ellipse">
            <a:avLst/>
          </a:prstGeom>
          <a:solidFill>
            <a:srgbClr val="FBA917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8A3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AC980-C99B-4CBF-2E33-82A937D65FBC}"/>
              </a:ext>
            </a:extLst>
          </p:cNvPr>
          <p:cNvSpPr txBox="1"/>
          <p:nvPr/>
        </p:nvSpPr>
        <p:spPr>
          <a:xfrm>
            <a:off x="562390" y="391725"/>
            <a:ext cx="786922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6880"/>
                </a:solidFill>
                <a:latin typeface="Bahnschrift Condensed" panose="020B0502040204020203" pitchFamily="34" charset="0"/>
              </a:rPr>
              <a:t>Our Churches Are...</a:t>
            </a:r>
          </a:p>
          <a:p>
            <a:pPr marL="254000" indent="-254000">
              <a:lnSpc>
                <a:spcPts val="3600"/>
              </a:lnSpc>
              <a:spcAft>
                <a:spcPts val="9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Traditional and contemporary</a:t>
            </a:r>
          </a:p>
          <a:p>
            <a:pPr marL="254000" indent="-254000">
              <a:lnSpc>
                <a:spcPts val="3600"/>
              </a:lnSpc>
              <a:spcAft>
                <a:spcPts val="9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Located in schools, sanctuaries, </a:t>
            </a:r>
            <a:b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</a:b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community centres-even hockey arenas</a:t>
            </a:r>
          </a:p>
          <a:p>
            <a:pPr marL="254000" indent="-254000">
              <a:lnSpc>
                <a:spcPts val="3600"/>
              </a:lnSpc>
              <a:spcAft>
                <a:spcPts val="9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Big, small, and everything in between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490E2-565A-9278-E742-6722439DE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90" y="3945841"/>
            <a:ext cx="2819157" cy="1879437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E920EC04-951A-614E-A6A4-731D641970A8}"/>
              </a:ext>
            </a:extLst>
          </p:cNvPr>
          <p:cNvSpPr/>
          <p:nvPr/>
        </p:nvSpPr>
        <p:spPr>
          <a:xfrm>
            <a:off x="389059" y="3792656"/>
            <a:ext cx="3200426" cy="2214248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AEB0D5-2640-BAE1-C3BF-4E3AC95DA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67" y="4360365"/>
            <a:ext cx="2740141" cy="195463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E42EC1A-5674-D00F-CD0E-0E45A3CB4BA0}"/>
              </a:ext>
            </a:extLst>
          </p:cNvPr>
          <p:cNvSpPr/>
          <p:nvPr/>
        </p:nvSpPr>
        <p:spPr>
          <a:xfrm>
            <a:off x="3724011" y="4177600"/>
            <a:ext cx="3200427" cy="2214248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8782F-CE77-75D3-C6C6-D92D74D444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357" y="391984"/>
            <a:ext cx="3242946" cy="2313301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869986F-3BAE-8F6F-8AA3-BDC99999EAC9}"/>
              </a:ext>
            </a:extLst>
          </p:cNvPr>
          <p:cNvSpPr/>
          <p:nvPr/>
        </p:nvSpPr>
        <p:spPr>
          <a:xfrm>
            <a:off x="8353661" y="310441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7A7F1B-A41F-1D01-2AD3-85C0B6DBF1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775" y="2438134"/>
            <a:ext cx="2789924" cy="1990146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61BCC00-8A42-5D30-2D11-7A88DA6B5159}"/>
              </a:ext>
            </a:extLst>
          </p:cNvPr>
          <p:cNvSpPr/>
          <p:nvPr/>
        </p:nvSpPr>
        <p:spPr>
          <a:xfrm>
            <a:off x="7037572" y="2315668"/>
            <a:ext cx="3144784" cy="2288230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98D1AF-201E-71F2-3196-F483D67FCE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00" y="4372301"/>
            <a:ext cx="2536504" cy="1809373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DE2009F1-E50E-5C33-241B-3B08134E0404}"/>
              </a:ext>
            </a:extLst>
          </p:cNvPr>
          <p:cNvSpPr/>
          <p:nvPr/>
        </p:nvSpPr>
        <p:spPr>
          <a:xfrm>
            <a:off x="8506047" y="4215786"/>
            <a:ext cx="2990628" cy="2176062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9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F1265A-9893-1675-D8B1-523012B233FA}"/>
              </a:ext>
            </a:extLst>
          </p:cNvPr>
          <p:cNvSpPr txBox="1"/>
          <p:nvPr/>
        </p:nvSpPr>
        <p:spPr>
          <a:xfrm>
            <a:off x="-73152" y="46320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>
                <a:solidFill>
                  <a:srgbClr val="42ADC5"/>
                </a:solidFill>
                <a:latin typeface="Bahnschrift Condensed" panose="020B0502040204020203" pitchFamily="34" charset="0"/>
              </a:rPr>
              <a:t>We Worship In </a:t>
            </a:r>
            <a:r>
              <a:rPr lang="en-CA" sz="8000" b="1" dirty="0">
                <a:gradFill>
                  <a:gsLst>
                    <a:gs pos="0">
                      <a:srgbClr val="FFC956"/>
                    </a:gs>
                    <a:gs pos="49000">
                      <a:srgbClr val="FBA917"/>
                    </a:gs>
                    <a:gs pos="100000">
                      <a:srgbClr val="FFC956"/>
                    </a:gs>
                  </a:gsLst>
                  <a:lin ang="7200000" scaled="0"/>
                </a:gradFill>
                <a:latin typeface="Bahnschrift Condensed" panose="020B0502040204020203" pitchFamily="34" charset="0"/>
              </a:rPr>
              <a:t>Many Languages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E4DE8F-8121-ED10-B023-C00752621706}"/>
              </a:ext>
            </a:extLst>
          </p:cNvPr>
          <p:cNvSpPr/>
          <p:nvPr/>
        </p:nvSpPr>
        <p:spPr>
          <a:xfrm>
            <a:off x="695325" y="7939195"/>
            <a:ext cx="10894420" cy="718851"/>
          </a:xfrm>
          <a:prstGeom prst="rect">
            <a:avLst/>
          </a:prstGeom>
          <a:gradFill flip="none" rotWithShape="1">
            <a:gsLst>
              <a:gs pos="0">
                <a:srgbClr val="FFC956"/>
              </a:gs>
              <a:gs pos="49000">
                <a:srgbClr val="FBA917"/>
              </a:gs>
              <a:gs pos="100000">
                <a:srgbClr val="FFC956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C956"/>
                  </a:gs>
                  <a:gs pos="49000">
                    <a:srgbClr val="FBA917"/>
                  </a:gs>
                  <a:gs pos="100000">
                    <a:srgbClr val="FFC956"/>
                  </a:gs>
                </a:gsLst>
                <a:lin ang="7200000" scaled="0"/>
              </a:gra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48D30F-F6B8-ABC1-3382-DE793A019D83}"/>
              </a:ext>
            </a:extLst>
          </p:cNvPr>
          <p:cNvSpPr/>
          <p:nvPr/>
        </p:nvSpPr>
        <p:spPr>
          <a:xfrm>
            <a:off x="695325" y="7134963"/>
            <a:ext cx="10894420" cy="718851"/>
          </a:xfrm>
          <a:prstGeom prst="rect">
            <a:avLst/>
          </a:prstGeom>
          <a:gradFill flip="none" rotWithShape="1">
            <a:gsLst>
              <a:gs pos="0">
                <a:srgbClr val="42ADC5">
                  <a:alpha val="31816"/>
                </a:srgbClr>
              </a:gs>
              <a:gs pos="48000">
                <a:srgbClr val="548398"/>
              </a:gs>
              <a:gs pos="100000">
                <a:srgbClr val="42ADC5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C956"/>
                  </a:gs>
                  <a:gs pos="49000">
                    <a:srgbClr val="FBA917"/>
                  </a:gs>
                  <a:gs pos="100000">
                    <a:srgbClr val="FFC956"/>
                  </a:gs>
                </a:gsLst>
                <a:lin ang="72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93425-86B8-7434-BFBC-8777C949BE6C}"/>
              </a:ext>
            </a:extLst>
          </p:cNvPr>
          <p:cNvSpPr txBox="1"/>
          <p:nvPr/>
        </p:nvSpPr>
        <p:spPr>
          <a:xfrm rot="-900000">
            <a:off x="13158045" y="-189988"/>
            <a:ext cx="2525426" cy="655564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r>
              <a:rPr lang="en-CA" sz="2800" dirty="0">
                <a:latin typeface="Bahnschrift SemiLight Condensed" panose="020B0502040204020203" pitchFamily="34" charset="0"/>
              </a:rPr>
              <a:t>English, Creole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Cantonese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Ukrainian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Arabic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Hungarian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Russian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French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Cree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Spanish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Farsi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Filipino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Polish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Korean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Estonian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Mandarin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C12CC3-AD25-FCB6-84B5-4B0AF8864E1E}"/>
              </a:ext>
            </a:extLst>
          </p:cNvPr>
          <p:cNvSpPr/>
          <p:nvPr/>
        </p:nvSpPr>
        <p:spPr>
          <a:xfrm>
            <a:off x="7419196" y="4898575"/>
            <a:ext cx="7216878" cy="7216878"/>
          </a:xfrm>
          <a:prstGeom prst="ellipse">
            <a:avLst/>
          </a:prstGeom>
          <a:solidFill>
            <a:srgbClr val="FFC956">
              <a:alpha val="567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956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BF26176-31E0-1A51-DC9D-BB6AAF600B39}"/>
              </a:ext>
            </a:extLst>
          </p:cNvPr>
          <p:cNvSpPr/>
          <p:nvPr/>
        </p:nvSpPr>
        <p:spPr>
          <a:xfrm>
            <a:off x="678426" y="1966451"/>
            <a:ext cx="10894142" cy="4414683"/>
          </a:xfrm>
          <a:prstGeom prst="roundRect">
            <a:avLst/>
          </a:prstGeom>
          <a:solidFill>
            <a:srgbClr val="42ADC5">
              <a:alpha val="62325"/>
            </a:srgbClr>
          </a:solidFill>
          <a:ln>
            <a:noFill/>
          </a:ln>
          <a:effectLst>
            <a:outerShdw blurRad="191579" dist="233196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C7DA12-B465-7EC1-0D4D-87E57DA9A6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71" y="2150364"/>
            <a:ext cx="10259123" cy="39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4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6451EB5-AA0F-D16B-E6E3-E971D2A7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097" y="209814"/>
            <a:ext cx="6903059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64E6C5-3229-38F0-3231-35159B11981A}"/>
              </a:ext>
            </a:extLst>
          </p:cNvPr>
          <p:cNvSpPr>
            <a:spLocks/>
          </p:cNvSpPr>
          <p:nvPr/>
        </p:nvSpPr>
        <p:spPr>
          <a:xfrm>
            <a:off x="347240" y="5683971"/>
            <a:ext cx="11470511" cy="1530213"/>
          </a:xfrm>
          <a:prstGeom prst="roundRect">
            <a:avLst/>
          </a:prstGeom>
          <a:gradFill flip="none" rotWithShape="1">
            <a:gsLst>
              <a:gs pos="0">
                <a:srgbClr val="42ADC5"/>
              </a:gs>
              <a:gs pos="48000">
                <a:srgbClr val="548398"/>
              </a:gs>
              <a:gs pos="100000">
                <a:srgbClr val="42ADC5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C956"/>
                  </a:gs>
                  <a:gs pos="49000">
                    <a:srgbClr val="FBA917"/>
                  </a:gs>
                  <a:gs pos="100000">
                    <a:srgbClr val="FFC956"/>
                  </a:gs>
                </a:gsLst>
                <a:lin ang="7200000" scaled="0"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7E66B-3C33-4DEF-D711-5B2788C067DD}"/>
              </a:ext>
            </a:extLst>
          </p:cNvPr>
          <p:cNvSpPr txBox="1"/>
          <p:nvPr/>
        </p:nvSpPr>
        <p:spPr>
          <a:xfrm>
            <a:off x="549210" y="422715"/>
            <a:ext cx="86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spc="-150" dirty="0">
                <a:gradFill>
                  <a:gsLst>
                    <a:gs pos="0">
                      <a:srgbClr val="42ADC5"/>
                    </a:gs>
                    <a:gs pos="53000">
                      <a:srgbClr val="548398"/>
                    </a:gs>
                    <a:gs pos="100000">
                      <a:srgbClr val="42ADC5"/>
                    </a:gs>
                  </a:gsLst>
                  <a:lin ang="7200000" scaled="0"/>
                </a:gradFill>
                <a:latin typeface="Bahnschrift Condensed" panose="020B0502040204020203" pitchFamily="34" charset="0"/>
              </a:rPr>
              <a:t>We Share In Common:</a:t>
            </a:r>
            <a:endParaRPr lang="en-US" sz="8000" b="1" spc="-150" dirty="0">
              <a:gradFill>
                <a:gsLst>
                  <a:gs pos="0">
                    <a:srgbClr val="42ADC5"/>
                  </a:gs>
                  <a:gs pos="53000">
                    <a:srgbClr val="548398"/>
                  </a:gs>
                  <a:gs pos="100000">
                    <a:srgbClr val="42ADC5"/>
                  </a:gs>
                </a:gsLst>
                <a:lin ang="7200000" scaled="0"/>
              </a:gradFill>
              <a:latin typeface="Bahnschrif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6E0FB-FF8B-5DD9-6789-7AF8F37C72C9}"/>
              </a:ext>
            </a:extLst>
          </p:cNvPr>
          <p:cNvSpPr txBox="1"/>
          <p:nvPr/>
        </p:nvSpPr>
        <p:spPr>
          <a:xfrm>
            <a:off x="347240" y="5843655"/>
            <a:ext cx="115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These are summarized by our Baptist distinctives.</a:t>
            </a:r>
            <a:endParaRPr lang="en-US" sz="44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6DF93-7B59-7AA1-E886-B387777FCEDC}"/>
              </a:ext>
            </a:extLst>
          </p:cNvPr>
          <p:cNvSpPr txBox="1"/>
          <p:nvPr/>
        </p:nvSpPr>
        <p:spPr>
          <a:xfrm>
            <a:off x="559843" y="1720572"/>
            <a:ext cx="4756437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SzPct val="100000"/>
              <a:buFont typeface="Wingdings" pitchFamily="2" charset="2"/>
              <a:buChar char="§"/>
            </a:pPr>
            <a: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A love for God and commitment to Scripture</a:t>
            </a:r>
          </a:p>
          <a:p>
            <a:pPr marL="274638" indent="-274638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SzPct val="100000"/>
              <a:buFont typeface="Wingdings" pitchFamily="2" charset="2"/>
              <a:buChar char="§"/>
            </a:pPr>
            <a: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A heart for mission and service</a:t>
            </a:r>
          </a:p>
          <a:p>
            <a:pPr marL="274638" indent="-274638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SzPct val="100000"/>
              <a:buFont typeface="Wingdings" pitchFamily="2" charset="2"/>
              <a:buChar char="§"/>
            </a:pPr>
            <a: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Faithfulness to serve where </a:t>
            </a:r>
            <a:b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</a:br>
            <a: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God places us</a:t>
            </a:r>
          </a:p>
          <a:p>
            <a:pPr marL="274638" indent="-274638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SzPct val="100000"/>
              <a:buFont typeface="Wingdings" pitchFamily="2" charset="2"/>
              <a:buChar char="§"/>
            </a:pPr>
            <a: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A covenantal relationship </a:t>
            </a:r>
            <a:b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</a:br>
            <a:r>
              <a:rPr lang="en-US" sz="3600" spc="-15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with our CBOQ family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2D271-9FB3-36E7-22E8-AFD4329166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058" y="507298"/>
            <a:ext cx="3094076" cy="220710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5B468F0-CEA3-98E7-834D-D81CE4A9326B}"/>
              </a:ext>
            </a:extLst>
          </p:cNvPr>
          <p:cNvSpPr/>
          <p:nvPr/>
        </p:nvSpPr>
        <p:spPr>
          <a:xfrm>
            <a:off x="8181336" y="353138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62E82-67DD-4B63-346F-B868665F57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33" y="1908199"/>
            <a:ext cx="3094076" cy="2212265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8A045A34-1EA2-DFD6-4042-4F1311D5011B}"/>
              </a:ext>
            </a:extLst>
          </p:cNvPr>
          <p:cNvSpPr/>
          <p:nvPr/>
        </p:nvSpPr>
        <p:spPr>
          <a:xfrm>
            <a:off x="5262624" y="1766408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CB843-FEA4-E904-359E-741C2FE1D6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597" y="3665141"/>
            <a:ext cx="2865431" cy="2044007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65A9F903-3A43-387F-577F-32C9E08135C5}"/>
              </a:ext>
            </a:extLst>
          </p:cNvPr>
          <p:cNvSpPr/>
          <p:nvPr/>
        </p:nvSpPr>
        <p:spPr>
          <a:xfrm>
            <a:off x="7423268" y="3439978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3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A24CB80-1610-C497-AD77-74DA3168AA90}"/>
              </a:ext>
            </a:extLst>
          </p:cNvPr>
          <p:cNvSpPr/>
          <p:nvPr/>
        </p:nvSpPr>
        <p:spPr>
          <a:xfrm>
            <a:off x="-4831797" y="-1905347"/>
            <a:ext cx="7216878" cy="7216878"/>
          </a:xfrm>
          <a:prstGeom prst="ellipse">
            <a:avLst/>
          </a:prstGeom>
          <a:solidFill>
            <a:srgbClr val="FFC956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956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D09994-182D-BADF-69BD-4A806BB4796A}"/>
              </a:ext>
            </a:extLst>
          </p:cNvPr>
          <p:cNvSpPr/>
          <p:nvPr/>
        </p:nvSpPr>
        <p:spPr>
          <a:xfrm>
            <a:off x="9694606" y="2143432"/>
            <a:ext cx="5319254" cy="5884605"/>
          </a:xfrm>
          <a:prstGeom prst="ellipse">
            <a:avLst/>
          </a:prstGeom>
          <a:solidFill>
            <a:srgbClr val="42ADC5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956"/>
              </a:solidFill>
            </a:endParaRP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28D3D705-E448-36BE-3249-F087B6F33B33}"/>
              </a:ext>
            </a:extLst>
          </p:cNvPr>
          <p:cNvSpPr/>
          <p:nvPr/>
        </p:nvSpPr>
        <p:spPr>
          <a:xfrm rot="8100000">
            <a:off x="706631" y="3500844"/>
            <a:ext cx="1568119" cy="1568119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8B12EB34-0C8E-A66C-F4E3-16A552B781BE}"/>
              </a:ext>
            </a:extLst>
          </p:cNvPr>
          <p:cNvSpPr/>
          <p:nvPr/>
        </p:nvSpPr>
        <p:spPr>
          <a:xfrm rot="18900000">
            <a:off x="5324567" y="3243383"/>
            <a:ext cx="1561151" cy="1561151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F2091BA0-061F-15E4-9C4F-CAB17895589D}"/>
              </a:ext>
            </a:extLst>
          </p:cNvPr>
          <p:cNvSpPr/>
          <p:nvPr/>
        </p:nvSpPr>
        <p:spPr>
          <a:xfrm rot="18900000">
            <a:off x="8341530" y="2787926"/>
            <a:ext cx="1561151" cy="1561151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1236DC8C-F3DC-F9B9-C205-54CB9A99F1DC}"/>
              </a:ext>
            </a:extLst>
          </p:cNvPr>
          <p:cNvSpPr/>
          <p:nvPr/>
        </p:nvSpPr>
        <p:spPr>
          <a:xfrm rot="8100000">
            <a:off x="3653457" y="3935693"/>
            <a:ext cx="1568119" cy="1568119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F619BB49-B930-15C3-6649-6A57491EB689}"/>
              </a:ext>
            </a:extLst>
          </p:cNvPr>
          <p:cNvSpPr/>
          <p:nvPr/>
        </p:nvSpPr>
        <p:spPr>
          <a:xfrm rot="8100000">
            <a:off x="6975255" y="3902758"/>
            <a:ext cx="1568119" cy="1568119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507DC5DF-5D17-B3F3-F4B5-A808788707A4}"/>
              </a:ext>
            </a:extLst>
          </p:cNvPr>
          <p:cNvSpPr/>
          <p:nvPr/>
        </p:nvSpPr>
        <p:spPr>
          <a:xfrm rot="8100000">
            <a:off x="9956040" y="3495767"/>
            <a:ext cx="1568119" cy="1568119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E653E127-C8BE-D38E-B66E-8BC38E9D1250}"/>
              </a:ext>
            </a:extLst>
          </p:cNvPr>
          <p:cNvSpPr/>
          <p:nvPr/>
        </p:nvSpPr>
        <p:spPr>
          <a:xfrm rot="18900000">
            <a:off x="2303687" y="2780774"/>
            <a:ext cx="1561151" cy="1561151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50EA9-4EB1-ED56-1106-9465BEDE74D7}"/>
              </a:ext>
            </a:extLst>
          </p:cNvPr>
          <p:cNvSpPr txBox="1"/>
          <p:nvPr/>
        </p:nvSpPr>
        <p:spPr>
          <a:xfrm>
            <a:off x="12802433" y="1445348"/>
            <a:ext cx="6258368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Jesus is Lord</a:t>
            </a:r>
          </a:p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The Word of God is the Authoritative Rule of Faith and Practice</a:t>
            </a:r>
          </a:p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The Priesthood of All Believers</a:t>
            </a:r>
          </a:p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A Believers’ Church</a:t>
            </a:r>
          </a:p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Mission and Evangelism</a:t>
            </a:r>
          </a:p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Church Autonomy and Association</a:t>
            </a:r>
          </a:p>
          <a:p>
            <a:pPr marL="285750" indent="-285750">
              <a:lnSpc>
                <a:spcPts val="34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CA" sz="3200" dirty="0">
                <a:latin typeface="Bahnschrift Condensed" panose="020B0502040204020203" pitchFamily="34" charset="0"/>
              </a:rPr>
              <a:t>Freedom and Equality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17FFC-D835-21CB-570A-03A04C939183}"/>
              </a:ext>
            </a:extLst>
          </p:cNvPr>
          <p:cNvSpPr txBox="1"/>
          <p:nvPr/>
        </p:nvSpPr>
        <p:spPr>
          <a:xfrm>
            <a:off x="2683284" y="352651"/>
            <a:ext cx="68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400" b="1" spc="-150">
                <a:gradFill>
                  <a:gsLst>
                    <a:gs pos="0">
                      <a:srgbClr val="42ADC5"/>
                    </a:gs>
                    <a:gs pos="53000">
                      <a:srgbClr val="548398"/>
                    </a:gs>
                    <a:gs pos="100000">
                      <a:srgbClr val="42ADC5"/>
                    </a:gs>
                  </a:gsLst>
                  <a:lin ang="7200000" scaled="0"/>
                </a:gradFill>
                <a:latin typeface="Bahnschrift SemiCondensed" panose="020B0502040204020203" pitchFamily="34" charset="0"/>
              </a:defRPr>
            </a:lvl1pPr>
          </a:lstStyle>
          <a:p>
            <a:r>
              <a:rPr lang="en-CA" sz="8000" dirty="0">
                <a:latin typeface="Bahnschrift Condensed" panose="020B0502040204020203" pitchFamily="34" charset="0"/>
              </a:rPr>
              <a:t>Baptist Distinctives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596364-D39F-65F3-DAA9-A7E2EACC2B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78" y="2792177"/>
            <a:ext cx="1653540" cy="1653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43D50C-01D6-7A35-3CA9-5D9B45665E40}"/>
              </a:ext>
            </a:extLst>
          </p:cNvPr>
          <p:cNvSpPr txBox="1"/>
          <p:nvPr/>
        </p:nvSpPr>
        <p:spPr>
          <a:xfrm>
            <a:off x="2643632" y="1743373"/>
            <a:ext cx="881888" cy="71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Jesus is Lord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9C9D4-E76F-DBF0-A36F-2F97BC80404E}"/>
              </a:ext>
            </a:extLst>
          </p:cNvPr>
          <p:cNvSpPr txBox="1"/>
          <p:nvPr/>
        </p:nvSpPr>
        <p:spPr>
          <a:xfrm>
            <a:off x="4628388" y="1845681"/>
            <a:ext cx="2935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The Word of God is the Authoritative Rule of Faith and Practice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C70FD1-003A-0E14-5875-A1E34C4958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72" y="3540243"/>
            <a:ext cx="1645920" cy="1645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4133-EC1B-46EB-FBB2-4229F44BCF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891" y="3923726"/>
            <a:ext cx="1645920" cy="1645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F490F8-199D-1A34-99D4-42AB580C09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924" y="3962488"/>
            <a:ext cx="1645920" cy="1645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C52652-FE79-FC83-25C6-1F6CBFAFE2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08" y="3555592"/>
            <a:ext cx="1645920" cy="16459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7AE185-B5A3-BDC5-F343-E0F41CF7B1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875" y="2811040"/>
            <a:ext cx="1645920" cy="1645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283CDE-6C7A-40BF-2C6D-E8EBCA9979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707" y="3278605"/>
            <a:ext cx="1645920" cy="16459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BE03F2-FBAC-C746-B08C-89D503DCDEB6}"/>
              </a:ext>
            </a:extLst>
          </p:cNvPr>
          <p:cNvSpPr txBox="1"/>
          <p:nvPr/>
        </p:nvSpPr>
        <p:spPr>
          <a:xfrm>
            <a:off x="8194540" y="1749564"/>
            <a:ext cx="172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The Priesthood of All Believers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9736F2-C625-701E-A652-18E35242B02D}"/>
              </a:ext>
            </a:extLst>
          </p:cNvPr>
          <p:cNvSpPr txBox="1"/>
          <p:nvPr/>
        </p:nvSpPr>
        <p:spPr>
          <a:xfrm>
            <a:off x="671904" y="5444552"/>
            <a:ext cx="15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A Believers’ Church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2A569B-9444-8C0B-E1FD-8B7049E78C79}"/>
              </a:ext>
            </a:extLst>
          </p:cNvPr>
          <p:cNvSpPr txBox="1"/>
          <p:nvPr/>
        </p:nvSpPr>
        <p:spPr>
          <a:xfrm>
            <a:off x="6751656" y="5830570"/>
            <a:ext cx="200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Church Autonomy and Association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B8417B-B60B-0921-D89A-D6F7C70E1722}"/>
              </a:ext>
            </a:extLst>
          </p:cNvPr>
          <p:cNvSpPr txBox="1"/>
          <p:nvPr/>
        </p:nvSpPr>
        <p:spPr>
          <a:xfrm>
            <a:off x="3434394" y="5826125"/>
            <a:ext cx="197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Mission and Evangelism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47D176-C509-2B0F-0E0E-93EC8F99F58F}"/>
              </a:ext>
            </a:extLst>
          </p:cNvPr>
          <p:cNvSpPr txBox="1"/>
          <p:nvPr/>
        </p:nvSpPr>
        <p:spPr>
          <a:xfrm>
            <a:off x="9941176" y="5451545"/>
            <a:ext cx="159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CA" sz="2200" b="1" dirty="0">
                <a:latin typeface="Bahnschrift SemiBold Condensed" panose="020B0502040204020203" pitchFamily="34" charset="0"/>
              </a:rPr>
              <a:t>Freedom and Equality</a:t>
            </a:r>
          </a:p>
        </p:txBody>
      </p:sp>
    </p:spTree>
    <p:extLst>
      <p:ext uri="{BB962C8B-B14F-4D97-AF65-F5344CB8AC3E}">
        <p14:creationId xmlns:p14="http://schemas.microsoft.com/office/powerpoint/2010/main" val="124294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F777366C-21DB-5D16-C5CD-88146A4C67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6599" y="-1923785"/>
            <a:ext cx="5563506" cy="55271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293C73-9BD2-7326-7BD6-C3BDF542428C}"/>
              </a:ext>
            </a:extLst>
          </p:cNvPr>
          <p:cNvSpPr/>
          <p:nvPr/>
        </p:nvSpPr>
        <p:spPr>
          <a:xfrm>
            <a:off x="-3465113" y="896846"/>
            <a:ext cx="7216878" cy="7216878"/>
          </a:xfrm>
          <a:prstGeom prst="ellipse">
            <a:avLst/>
          </a:prstGeom>
          <a:solidFill>
            <a:srgbClr val="FFC956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95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C3FA3-7EC8-8B6D-E744-D43A4C5A4E0B}"/>
              </a:ext>
            </a:extLst>
          </p:cNvPr>
          <p:cNvSpPr txBox="1"/>
          <p:nvPr/>
        </p:nvSpPr>
        <p:spPr>
          <a:xfrm>
            <a:off x="572381" y="418396"/>
            <a:ext cx="7052377" cy="136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400" b="1" spc="-150">
                <a:gradFill>
                  <a:gsLst>
                    <a:gs pos="0">
                      <a:srgbClr val="42ADC5"/>
                    </a:gs>
                    <a:gs pos="53000">
                      <a:srgbClr val="548398"/>
                    </a:gs>
                    <a:gs pos="100000">
                      <a:srgbClr val="42ADC5"/>
                    </a:gs>
                  </a:gsLst>
                  <a:lin ang="7200000" scaled="0"/>
                </a:gradFill>
                <a:latin typeface="Bahnschrift SemiCondensed" panose="020B0502040204020203" pitchFamily="34" charset="0"/>
              </a:defRPr>
            </a:lvl1pPr>
          </a:lstStyle>
          <a:p>
            <a:r>
              <a:rPr lang="en-CA" sz="8000" dirty="0">
                <a:latin typeface="Bahnschrift Condensed" panose="020B0502040204020203" pitchFamily="34" charset="0"/>
              </a:rPr>
              <a:t>What Does CBOQ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8901A-C198-D059-A449-9E75F421FD93}"/>
              </a:ext>
            </a:extLst>
          </p:cNvPr>
          <p:cNvSpPr txBox="1"/>
          <p:nvPr/>
        </p:nvSpPr>
        <p:spPr>
          <a:xfrm>
            <a:off x="575354" y="1833737"/>
            <a:ext cx="6317059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Support churches in their mission </a:t>
            </a:r>
            <a:b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</a:b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and calling</a:t>
            </a:r>
          </a:p>
          <a:p>
            <a:pPr marL="252000" indent="-252000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Oversee credentialing and ordination</a:t>
            </a:r>
          </a:p>
          <a:p>
            <a:pPr marL="252000" indent="-252000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Provide resources</a:t>
            </a:r>
          </a:p>
          <a:p>
            <a:pPr marL="252000" indent="-252000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Help churches in crisis</a:t>
            </a:r>
          </a:p>
          <a:p>
            <a:pPr marL="252000" indent="-252000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Connect churches to one another</a:t>
            </a:r>
          </a:p>
          <a:p>
            <a:pPr marL="252000" indent="-252000">
              <a:lnSpc>
                <a:spcPts val="3800"/>
              </a:lnSpc>
              <a:spcAft>
                <a:spcPts val="600"/>
              </a:spcAft>
              <a:buClr>
                <a:srgbClr val="EB8A3B"/>
              </a:buClr>
              <a:buFont typeface="Wingdings" pitchFamily="2" charset="2"/>
              <a:buChar char="§"/>
            </a:pPr>
            <a:r>
              <a:rPr lang="en-CA" sz="3600" dirty="0">
                <a:solidFill>
                  <a:srgbClr val="006880"/>
                </a:solidFill>
                <a:latin typeface="Bahnschrift Condensed" panose="020B0502040204020203" pitchFamily="34" charset="0"/>
              </a:rPr>
              <a:t>Offer meaningful ministries like youth retreats and leadership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ACEF9-7246-C817-DAB9-6C2529C384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195" y="617813"/>
            <a:ext cx="2913322" cy="207817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F860257-A2E6-50EE-3627-3F1E44580569}"/>
              </a:ext>
            </a:extLst>
          </p:cNvPr>
          <p:cNvSpPr/>
          <p:nvPr/>
        </p:nvSpPr>
        <p:spPr>
          <a:xfrm>
            <a:off x="8155192" y="460169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72AB1-0F7A-1F2C-7B7B-737C3E4DAD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988" y="2350998"/>
            <a:ext cx="2876684" cy="2052035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405785B-68E3-58D1-B2B6-64410DD716B7}"/>
              </a:ext>
            </a:extLst>
          </p:cNvPr>
          <p:cNvSpPr/>
          <p:nvPr/>
        </p:nvSpPr>
        <p:spPr>
          <a:xfrm>
            <a:off x="6580543" y="2122397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73A40-4F7C-2BB4-676D-8BE9330E6B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476" y="4182429"/>
            <a:ext cx="2873998" cy="2052035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E62F11A-69D9-A2AD-7E56-EAC075F0BA0D}"/>
              </a:ext>
            </a:extLst>
          </p:cNvPr>
          <p:cNvSpPr/>
          <p:nvPr/>
        </p:nvSpPr>
        <p:spPr>
          <a:xfrm>
            <a:off x="8155192" y="4002989"/>
            <a:ext cx="3461454" cy="2394843"/>
          </a:xfrm>
          <a:custGeom>
            <a:avLst/>
            <a:gdLst>
              <a:gd name="csX0" fmla="*/ 233681 w 2661920"/>
              <a:gd name="csY0" fmla="*/ 201058 h 1904895"/>
              <a:gd name="csX1" fmla="*/ 233681 w 2661920"/>
              <a:gd name="csY1" fmla="*/ 1701895 h 1904895"/>
              <a:gd name="csX2" fmla="*/ 2407921 w 2661920"/>
              <a:gd name="csY2" fmla="*/ 1701895 h 1904895"/>
              <a:gd name="csX3" fmla="*/ 2407921 w 2661920"/>
              <a:gd name="csY3" fmla="*/ 201058 h 1904895"/>
              <a:gd name="csX4" fmla="*/ 0 w 2661920"/>
              <a:gd name="csY4" fmla="*/ 0 h 1904895"/>
              <a:gd name="csX5" fmla="*/ 2661920 w 2661920"/>
              <a:gd name="csY5" fmla="*/ 0 h 1904895"/>
              <a:gd name="csX6" fmla="*/ 2661920 w 2661920"/>
              <a:gd name="csY6" fmla="*/ 1904895 h 1904895"/>
              <a:gd name="csX7" fmla="*/ 0 w 2661920"/>
              <a:gd name="csY7" fmla="*/ 1904895 h 1904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661920" h="1904895">
                <a:moveTo>
                  <a:pt x="233681" y="201058"/>
                </a:moveTo>
                <a:lnTo>
                  <a:pt x="233681" y="1701895"/>
                </a:lnTo>
                <a:lnTo>
                  <a:pt x="2407921" y="1701895"/>
                </a:lnTo>
                <a:lnTo>
                  <a:pt x="2407921" y="201058"/>
                </a:lnTo>
                <a:close/>
                <a:moveTo>
                  <a:pt x="0" y="0"/>
                </a:moveTo>
                <a:lnTo>
                  <a:pt x="2661920" y="0"/>
                </a:lnTo>
                <a:lnTo>
                  <a:pt x="2661920" y="1904895"/>
                </a:lnTo>
                <a:lnTo>
                  <a:pt x="0" y="19048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7207" dist="131345" dir="2700000" algn="br" rotWithShape="0">
              <a:prstClr val="black">
                <a:alpha val="145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0EE3DE-3CD2-C27F-BC4C-38377155A4F9}"/>
              </a:ext>
            </a:extLst>
          </p:cNvPr>
          <p:cNvSpPr/>
          <p:nvPr/>
        </p:nvSpPr>
        <p:spPr>
          <a:xfrm>
            <a:off x="1691355" y="4526094"/>
            <a:ext cx="6548078" cy="6548078"/>
          </a:xfrm>
          <a:prstGeom prst="ellipse">
            <a:avLst/>
          </a:prstGeom>
          <a:solidFill>
            <a:srgbClr val="42ADC5">
              <a:alpha val="25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234EBE0-7E4A-6950-1BB4-E9F17ACAAD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0966" y="318590"/>
            <a:ext cx="11538661" cy="6115478"/>
            <a:chOff x="360966" y="318590"/>
            <a:chExt cx="11538661" cy="61154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2693B-76B1-D156-F53D-E6F5BF4E7D8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7771" y="318590"/>
              <a:ext cx="11219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000" b="1" dirty="0">
                  <a:gradFill>
                    <a:gsLst>
                      <a:gs pos="0">
                        <a:srgbClr val="42ADC5">
                          <a:alpha val="31816"/>
                        </a:srgbClr>
                      </a:gs>
                      <a:gs pos="48000">
                        <a:srgbClr val="548398"/>
                      </a:gs>
                      <a:gs pos="100000">
                        <a:srgbClr val="42ADC5"/>
                      </a:gs>
                    </a:gsLst>
                    <a:lin ang="7200000" scaled="0"/>
                  </a:gradFill>
                  <a:latin typeface="Bahnschrift SemiCondensed" panose="020B0502040204020203" pitchFamily="34" charset="0"/>
                </a:rPr>
                <a:t>Meet Your Regional Associates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8E86A25-E498-A39F-85FA-A067D8171B0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966" y="4064188"/>
              <a:ext cx="209924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NELSON CHANG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Northwestern,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Northern,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Midwestern,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Georgian Bay,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Trent Valley</a:t>
              </a:r>
              <a:endParaRPr lang="en-CA" sz="2400" b="1" dirty="0">
                <a:solidFill>
                  <a:srgbClr val="548398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30DB94-ABFB-BCC1-F727-C84A9848B89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4964" y="4064188"/>
              <a:ext cx="184934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RUEBEN “RG”</a:t>
              </a:r>
            </a:p>
            <a:p>
              <a:pPr algn="ctr"/>
              <a:r>
                <a:rPr lang="en-CA" sz="24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FONCARDAS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Toronto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C5D733-FFF1-DF23-426A-9F57C87304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30228" y="4064188"/>
              <a:ext cx="193154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CID LATTY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Western,</a:t>
              </a:r>
            </a:p>
            <a:p>
              <a:pPr algn="ctr"/>
              <a:r>
                <a:rPr lang="en-CA" sz="2000" b="1" dirty="0" err="1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Armba</a:t>
              </a:r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Midwestern,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Elgin,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Middlesex-Lambton-Huron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BB163A-E091-14FA-0C05-5F51730293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6496" y="4064188"/>
              <a:ext cx="21575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CARL WALTERS</a:t>
              </a:r>
            </a:p>
            <a:p>
              <a:pPr algn="ctr"/>
              <a:r>
                <a:rPr lang="en-CA" sz="2000" b="1" dirty="0" err="1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Cbon</a:t>
              </a:r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 (Norfolk),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Oxford-Brant,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Niagara-Hamilton,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South Central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64F35A-2BA2-6141-4BBC-607939BDDA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29037" y="4064188"/>
              <a:ext cx="22705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KAREN WONG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Quebec,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Ottawa,</a:t>
              </a:r>
            </a:p>
            <a:p>
              <a:pPr algn="ctr"/>
              <a:r>
                <a:rPr lang="en-CA" sz="2000" b="1" dirty="0">
                  <a:solidFill>
                    <a:srgbClr val="548398"/>
                  </a:solidFill>
                  <a:latin typeface="Bahnschrift SemiBold Condensed" panose="020B0502040204020203" pitchFamily="34" charset="0"/>
                </a:rPr>
                <a:t>Former Canada Central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20E551-1EC8-F03D-2AEE-8C53EC998366}"/>
              </a:ext>
            </a:extLst>
          </p:cNvPr>
          <p:cNvGrpSpPr/>
          <p:nvPr/>
        </p:nvGrpSpPr>
        <p:grpSpPr>
          <a:xfrm>
            <a:off x="324280" y="1331435"/>
            <a:ext cx="11526361" cy="2189260"/>
            <a:chOff x="324280" y="1331435"/>
            <a:chExt cx="11526361" cy="2189260"/>
          </a:xfrm>
          <a:gradFill>
            <a:gsLst>
              <a:gs pos="0">
                <a:srgbClr val="42ADC5">
                  <a:alpha val="31816"/>
                </a:srgbClr>
              </a:gs>
              <a:gs pos="48000">
                <a:srgbClr val="548398"/>
              </a:gs>
              <a:gs pos="100000">
                <a:srgbClr val="42ADC5"/>
              </a:gs>
            </a:gsLst>
            <a:lin ang="7200000" scaled="0"/>
          </a:gradFill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8200C9FD-8175-92A3-B836-94CC18DFC899}"/>
                </a:ext>
              </a:extLst>
            </p:cNvPr>
            <p:cNvSpPr>
              <a:spLocks/>
            </p:cNvSpPr>
            <p:nvPr/>
          </p:nvSpPr>
          <p:spPr>
            <a:xfrm rot="8100000">
              <a:off x="324280" y="1331437"/>
              <a:ext cx="2172618" cy="2189258"/>
            </a:xfrm>
            <a:prstGeom prst="teardrop">
              <a:avLst/>
            </a:prstGeom>
            <a:gradFill flip="none" rotWithShape="1">
              <a:gsLst>
                <a:gs pos="0">
                  <a:srgbClr val="FFC956">
                    <a:alpha val="72000"/>
                  </a:srgbClr>
                </a:gs>
                <a:gs pos="63000">
                  <a:srgbClr val="FBA917"/>
                </a:gs>
                <a:gs pos="100000">
                  <a:srgbClr val="FFC956"/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rgbClr val="FFC956"/>
                    </a:gs>
                    <a:gs pos="49000">
                      <a:srgbClr val="FBA917"/>
                    </a:gs>
                    <a:gs pos="100000">
                      <a:srgbClr val="FFC956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DEEFEDB5-5324-DE42-D6CA-9835C338C063}"/>
                </a:ext>
              </a:extLst>
            </p:cNvPr>
            <p:cNvSpPr>
              <a:spLocks/>
            </p:cNvSpPr>
            <p:nvPr/>
          </p:nvSpPr>
          <p:spPr>
            <a:xfrm rot="8100000">
              <a:off x="4984837" y="1331436"/>
              <a:ext cx="2172618" cy="2189258"/>
            </a:xfrm>
            <a:prstGeom prst="teardrop">
              <a:avLst/>
            </a:prstGeom>
            <a:gradFill flip="none" rotWithShape="1">
              <a:gsLst>
                <a:gs pos="0">
                  <a:srgbClr val="FFC956">
                    <a:alpha val="72000"/>
                  </a:srgbClr>
                </a:gs>
                <a:gs pos="63000">
                  <a:srgbClr val="FBA917"/>
                </a:gs>
                <a:gs pos="100000">
                  <a:srgbClr val="FFC956"/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rgbClr val="FFC956"/>
                    </a:gs>
                    <a:gs pos="49000">
                      <a:srgbClr val="FBA917"/>
                    </a:gs>
                    <a:gs pos="100000">
                      <a:srgbClr val="FFC956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46974760-7B73-D273-EF97-36FB4A97A1BF}"/>
                </a:ext>
              </a:extLst>
            </p:cNvPr>
            <p:cNvSpPr>
              <a:spLocks/>
            </p:cNvSpPr>
            <p:nvPr/>
          </p:nvSpPr>
          <p:spPr>
            <a:xfrm rot="8100000">
              <a:off x="7308974" y="1331436"/>
              <a:ext cx="2172618" cy="2189258"/>
            </a:xfrm>
            <a:prstGeom prst="teardrop">
              <a:avLst/>
            </a:prstGeom>
            <a:gradFill flip="none" rotWithShape="1">
              <a:gsLst>
                <a:gs pos="0">
                  <a:srgbClr val="FFC956">
                    <a:alpha val="72000"/>
                  </a:srgbClr>
                </a:gs>
                <a:gs pos="63000">
                  <a:srgbClr val="FBA917"/>
                </a:gs>
                <a:gs pos="100000">
                  <a:srgbClr val="FFC956"/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rgbClr val="FFC956"/>
                    </a:gs>
                    <a:gs pos="49000">
                      <a:srgbClr val="FBA917"/>
                    </a:gs>
                    <a:gs pos="100000">
                      <a:srgbClr val="FFC956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A8B65F07-9DE5-C487-E3E9-127ABC575CA8}"/>
                </a:ext>
              </a:extLst>
            </p:cNvPr>
            <p:cNvSpPr>
              <a:spLocks/>
            </p:cNvSpPr>
            <p:nvPr/>
          </p:nvSpPr>
          <p:spPr>
            <a:xfrm rot="8100000">
              <a:off x="9678023" y="1331435"/>
              <a:ext cx="2172618" cy="2189258"/>
            </a:xfrm>
            <a:prstGeom prst="teardrop">
              <a:avLst/>
            </a:prstGeom>
            <a:gradFill flip="none" rotWithShape="1">
              <a:gsLst>
                <a:gs pos="0">
                  <a:srgbClr val="FFC956">
                    <a:alpha val="72000"/>
                  </a:srgbClr>
                </a:gs>
                <a:gs pos="63000">
                  <a:srgbClr val="FBA917"/>
                </a:gs>
                <a:gs pos="100000">
                  <a:srgbClr val="FFC956"/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rgbClr val="FFC956"/>
                    </a:gs>
                    <a:gs pos="49000">
                      <a:srgbClr val="FBA917"/>
                    </a:gs>
                    <a:gs pos="100000">
                      <a:srgbClr val="FFC956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86065764-BC97-4B79-AF74-6B84CC7A2DDC}"/>
                </a:ext>
              </a:extLst>
            </p:cNvPr>
            <p:cNvSpPr>
              <a:spLocks/>
            </p:cNvSpPr>
            <p:nvPr/>
          </p:nvSpPr>
          <p:spPr>
            <a:xfrm rot="8100000">
              <a:off x="2693329" y="1331436"/>
              <a:ext cx="2172618" cy="2189258"/>
            </a:xfrm>
            <a:prstGeom prst="teardrop">
              <a:avLst/>
            </a:prstGeom>
            <a:gradFill flip="none" rotWithShape="1">
              <a:gsLst>
                <a:gs pos="0">
                  <a:srgbClr val="FFC956">
                    <a:alpha val="72000"/>
                  </a:srgbClr>
                </a:gs>
                <a:gs pos="63000">
                  <a:srgbClr val="FBA917"/>
                </a:gs>
                <a:gs pos="100000">
                  <a:srgbClr val="FFC956"/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rgbClr val="FFC956"/>
                    </a:gs>
                    <a:gs pos="49000">
                      <a:srgbClr val="FBA917"/>
                    </a:gs>
                    <a:gs pos="100000">
                      <a:srgbClr val="FFC956"/>
                    </a:gs>
                  </a:gsLst>
                  <a:lin ang="7200000" scaled="0"/>
                </a:gra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6C10C0-1985-B02A-A303-E65AD4E75F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15601" y="1330018"/>
            <a:ext cx="11560798" cy="2169795"/>
            <a:chOff x="315601" y="1131712"/>
            <a:chExt cx="11560798" cy="2169795"/>
          </a:xfrm>
        </p:grpSpPr>
        <p:pic>
          <p:nvPicPr>
            <p:cNvPr id="21" name="Picture 20" descr="A person in a green shirt&#10;&#10;AI-generated content may be incorrect.">
              <a:extLst>
                <a:ext uri="{FF2B5EF4-FFF2-40B4-BE49-F238E27FC236}">
                  <a16:creationId xmlns:a16="http://schemas.microsoft.com/office/drawing/2014/main" id="{DB8F484A-CF12-54CD-45F8-6C796093C8B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140" y="1196783"/>
              <a:ext cx="2103796" cy="2095347"/>
            </a:xfrm>
            <a:prstGeom prst="rect">
              <a:avLst/>
            </a:prstGeom>
          </p:spPr>
        </p:pic>
        <p:pic>
          <p:nvPicPr>
            <p:cNvPr id="23" name="Picture 22" descr="A close-up of a person smiling&#10;&#10;AI-generated content may be incorrect.">
              <a:extLst>
                <a:ext uri="{FF2B5EF4-FFF2-40B4-BE49-F238E27FC236}">
                  <a16:creationId xmlns:a16="http://schemas.microsoft.com/office/drawing/2014/main" id="{0BCCCDDB-90B7-7636-A66B-E84756C2F4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01" y="1149715"/>
              <a:ext cx="2137592" cy="2137592"/>
            </a:xfrm>
            <a:prstGeom prst="rect">
              <a:avLst/>
            </a:prstGeom>
          </p:spPr>
        </p:pic>
        <p:pic>
          <p:nvPicPr>
            <p:cNvPr id="27" name="Picture 26" descr="A person wearing glasses and a red sweater&#10;&#10;AI-generated content may be incorrect.">
              <a:extLst>
                <a:ext uri="{FF2B5EF4-FFF2-40B4-BE49-F238E27FC236}">
                  <a16:creationId xmlns:a16="http://schemas.microsoft.com/office/drawing/2014/main" id="{9926F473-6140-9011-CBDD-2A881094BA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757" y="1190059"/>
              <a:ext cx="2053102" cy="2053102"/>
            </a:xfrm>
            <a:prstGeom prst="rect">
              <a:avLst/>
            </a:prstGeom>
          </p:spPr>
        </p:pic>
        <p:pic>
          <p:nvPicPr>
            <p:cNvPr id="29" name="Picture 28" descr="A person in a black shirt&#10;&#10;AI-generated content may be incorrect.">
              <a:extLst>
                <a:ext uri="{FF2B5EF4-FFF2-40B4-BE49-F238E27FC236}">
                  <a16:creationId xmlns:a16="http://schemas.microsoft.com/office/drawing/2014/main" id="{3EFC1BCD-0F3F-CF5E-71D8-C608724FDE4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6496" y="1147814"/>
              <a:ext cx="2146041" cy="2137592"/>
            </a:xfrm>
            <a:prstGeom prst="rect">
              <a:avLst/>
            </a:prstGeom>
          </p:spPr>
        </p:pic>
        <p:pic>
          <p:nvPicPr>
            <p:cNvPr id="31" name="Picture 30" descr="A person with dark hair smiling&#10;&#10;AI-generated content may be incorrect.">
              <a:extLst>
                <a:ext uri="{FF2B5EF4-FFF2-40B4-BE49-F238E27FC236}">
                  <a16:creationId xmlns:a16="http://schemas.microsoft.com/office/drawing/2014/main" id="{85782CC0-3386-9C1D-DA82-F412EADF9A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8095" y="1131712"/>
              <a:ext cx="2178304" cy="2169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85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11279</TotalTime>
  <Words>303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Bahnschrift Condensed</vt:lpstr>
      <vt:lpstr>Bahnschrift SemiBold Condensed</vt:lpstr>
      <vt:lpstr>Bahnschrift SemiCondensed</vt:lpstr>
      <vt:lpstr>Bahnschrift SemiLight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vincent cicchine</dc:creator>
  <cp:lastModifiedBy>Joshua Del Rosario</cp:lastModifiedBy>
  <cp:revision>306</cp:revision>
  <dcterms:created xsi:type="dcterms:W3CDTF">2026-03-04T18:47:59Z</dcterms:created>
  <dcterms:modified xsi:type="dcterms:W3CDTF">2026-03-31T19:35:20Z</dcterms:modified>
</cp:coreProperties>
</file>