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57" r:id="rId4"/>
    <p:sldId id="266" r:id="rId5"/>
    <p:sldId id="258" r:id="rId6"/>
    <p:sldId id="259" r:id="rId7"/>
    <p:sldId id="260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94626"/>
  </p:normalViewPr>
  <p:slideViewPr>
    <p:cSldViewPr snapToGrid="0">
      <p:cViewPr>
        <p:scale>
          <a:sx n="69" d="100"/>
          <a:sy n="69" d="100"/>
        </p:scale>
        <p:origin x="1272" y="1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65BF4-47AA-16FA-351D-E5BF1B78FB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55B22C-0E37-7683-8658-21B8263DE6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86DB9C-9CCD-F29C-1FF8-10F73D909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B174-C090-1D45-8C46-433BCEA99583}" type="datetimeFigureOut">
              <a:rPr lang="en-US" smtClean="0"/>
              <a:t>9/25/23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84526-FF46-F894-478D-28AF5196F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67647-4F94-3990-B901-D70CD339C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D29F-B798-3543-9643-783D5FA82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689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224B3-54AA-886F-9CE4-B84890C85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8DE9A6-812C-2F32-321A-39B4C3338D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8DA50-3FFF-916B-A4F1-2CD21B470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B174-C090-1D45-8C46-433BCEA99583}" type="datetimeFigureOut">
              <a:rPr lang="en-US" smtClean="0"/>
              <a:t>9/25/23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307D9-98DE-4301-837A-D7BE211E0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18684-A6A6-926F-7DAA-9979235C1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D29F-B798-3543-9643-783D5FA82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4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9646F5-95AF-D1A9-69B5-B35FE6F58C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569B05-E02B-61F3-5755-0F5BA2989B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22472-F564-BC71-3757-4328A6067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B174-C090-1D45-8C46-433BCEA99583}" type="datetimeFigureOut">
              <a:rPr lang="en-US" smtClean="0"/>
              <a:t>9/25/23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5FC26-4FBE-EE5C-FD04-1B60DB9CB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E56A9-663C-4A18-A366-9F37C786E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D29F-B798-3543-9643-783D5FA82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88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68314-C421-17ED-5041-C3215AAB6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5C9E9-59A7-7607-66A8-3075043E1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92454F-AA7E-BEEE-97F3-801D00854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B174-C090-1D45-8C46-433BCEA99583}" type="datetimeFigureOut">
              <a:rPr lang="en-US" smtClean="0"/>
              <a:t>9/25/23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1824C-0B3B-5EE7-308E-0AE79D223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75F53-69B3-3A6B-68CE-5C6204C71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D29F-B798-3543-9643-783D5FA82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83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2BB9B-2BEB-29ED-78F8-97F54709B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76945B-F499-FB61-CCB9-B524B78FE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0314B-7D38-5060-91A1-D9DF2203B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B174-C090-1D45-8C46-433BCEA99583}" type="datetimeFigureOut">
              <a:rPr lang="en-US" smtClean="0"/>
              <a:t>9/25/23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4A07E-808B-BC88-6816-7097E65AA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E1C4A9-796F-9AC6-550D-C322561F6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D29F-B798-3543-9643-783D5FA82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1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9C25E-B9B0-384C-897D-7F89517D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05064D-A007-6FE7-10AB-7851E28E17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AD4A6-492C-BFE0-6269-54D261359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AC7A2A-FCAF-5BDF-6145-298F7E83D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B174-C090-1D45-8C46-433BCEA99583}" type="datetimeFigureOut">
              <a:rPr lang="en-US" smtClean="0"/>
              <a:t>9/25/23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113355-58D4-CB14-4F48-BD7E90C53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B7D605-F1F5-8170-F297-23E478F8F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D29F-B798-3543-9643-783D5FA82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815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B43F0-D30E-54A0-1525-F7B2D7EB2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0A9BD3-F129-29B1-AAAD-F9A97EC2C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026A3F-4EBB-F3FE-8F84-D9FD704729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3475C2-09AB-AF82-6053-550150C95D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419FAD-B2AB-F2AD-580B-E9B3AF5EB1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5A4669-A0E3-51BD-4E1E-82CEAAA5C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B174-C090-1D45-8C46-433BCEA99583}" type="datetimeFigureOut">
              <a:rPr lang="en-US" smtClean="0"/>
              <a:t>9/25/23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B19F06-486D-11B6-E004-BDCE1CAC6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CA4F98-A1A7-F118-892A-AB4CB2AF8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D29F-B798-3543-9643-783D5FA82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335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4CB8E-5C7F-10DB-8237-498155AE4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BE8617-8AAB-2C20-8E1D-3F036A654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B174-C090-1D45-8C46-433BCEA99583}" type="datetimeFigureOut">
              <a:rPr lang="en-US" smtClean="0"/>
              <a:t>9/25/23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B1EDB1-B8C6-90B8-830F-B6EBD842F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2231BF-31DD-02CC-7BAC-28B5DCD6E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D29F-B798-3543-9643-783D5FA82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583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FBAE0E-8CFB-1ECD-0090-F1C9F71DC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B174-C090-1D45-8C46-433BCEA99583}" type="datetimeFigureOut">
              <a:rPr lang="en-US" smtClean="0"/>
              <a:t>9/25/23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60FBEA-292D-62AF-68E7-570F44D47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F1D13-8134-1648-ED36-25AE91ECA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D29F-B798-3543-9643-783D5FA82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721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883FC-0808-0B87-DE71-FF05288CC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967B3-A812-FD7A-F3DD-68FA2533F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A87E42-700C-8939-1302-353D940B48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E5DB8E-2619-1479-59F8-95B9FE90F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B174-C090-1D45-8C46-433BCEA99583}" type="datetimeFigureOut">
              <a:rPr lang="en-US" smtClean="0"/>
              <a:t>9/25/23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89B317-B8BD-465C-6029-C5FDE55D9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F221A9-A8F4-4AC4-B6D1-B2C4192E8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D29F-B798-3543-9643-783D5FA82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992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44592-150B-8321-EBC5-987ACAF63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9B338E-552B-35E3-6F9A-0D24C08D7E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E291D9-42C6-B4FF-8144-829DF2A64D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03E037-B8EC-0C97-B7AB-ABFEA8A8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B174-C090-1D45-8C46-433BCEA99583}" type="datetimeFigureOut">
              <a:rPr lang="en-US" smtClean="0"/>
              <a:t>9/25/23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507862-C79F-8754-9F2F-F0C0F7464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11F8E6-0C49-B502-6E9D-7CBC0301C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D29F-B798-3543-9643-783D5FA82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08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9218EB-C151-BD79-619F-12B8A7781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96AA35-5381-A103-068A-EEB98E25B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483B5-B4E8-DF5C-641D-EB83B19BD2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4B174-C090-1D45-8C46-433BCEA99583}" type="datetimeFigureOut">
              <a:rPr lang="en-US" smtClean="0"/>
              <a:t>9/25/23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7BA686-6CAB-6EFC-0E7A-CCCE506861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A4F05-C663-E1D0-185C-E0409EAFDB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3D29F-B798-3543-9643-783D5FA82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95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yellow text with rays of light&#10;&#10;Description automatically generated">
            <a:extLst>
              <a:ext uri="{FF2B5EF4-FFF2-40B4-BE49-F238E27FC236}">
                <a16:creationId xmlns:a16="http://schemas.microsoft.com/office/drawing/2014/main" id="{1755228C-E749-ED55-6964-8BD2075A9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0080" y="2067690"/>
            <a:ext cx="5047920" cy="27226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73113D-B53A-4E18-B480-F6F63223E0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86" r="19784"/>
          <a:stretch/>
        </p:blipFill>
        <p:spPr>
          <a:xfrm rot="16200000">
            <a:off x="-474243" y="1199307"/>
            <a:ext cx="6858001" cy="4459383"/>
          </a:xfrm>
          <a:prstGeom prst="rect">
            <a:avLst/>
          </a:prstGeom>
        </p:spPr>
      </p:pic>
      <p:pic>
        <p:nvPicPr>
          <p:cNvPr id="3" name="Picture 2" descr="A building with tape around it&#10;&#10;Description automatically generated">
            <a:extLst>
              <a:ext uri="{FF2B5EF4-FFF2-40B4-BE49-F238E27FC236}">
                <a16:creationId xmlns:a16="http://schemas.microsoft.com/office/drawing/2014/main" id="{05853B6D-AB29-F63F-8C46-347A46CBD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36993">
            <a:off x="-124343" y="621740"/>
            <a:ext cx="5614518" cy="56145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4015D7-4C7E-6229-2FAB-98020EE98BE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561982" y="5800074"/>
            <a:ext cx="1289336" cy="56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43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C6701F0-8521-AC15-A70C-BC0C33D125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19" r="24060" b="6024"/>
          <a:stretch/>
        </p:blipFill>
        <p:spPr>
          <a:xfrm rot="5400000">
            <a:off x="-975673" y="975670"/>
            <a:ext cx="6858002" cy="49066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E7B928-11F7-A9FB-6005-160C9D0FC08C}"/>
              </a:ext>
            </a:extLst>
          </p:cNvPr>
          <p:cNvSpPr txBox="1"/>
          <p:nvPr/>
        </p:nvSpPr>
        <p:spPr>
          <a:xfrm>
            <a:off x="873613" y="2705722"/>
            <a:ext cx="43429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kern="100" dirty="0">
                <a:effectLst/>
                <a:latin typeface="Avenir Blac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CBOQ</a:t>
            </a:r>
            <a:br>
              <a:rPr lang="en-CA" sz="4400" b="1" kern="100" dirty="0">
                <a:effectLst/>
                <a:latin typeface="Avenir Blac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4400" b="1" kern="100" dirty="0">
                <a:effectLst/>
                <a:latin typeface="Avenir Blac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Core Values</a:t>
            </a:r>
          </a:p>
        </p:txBody>
      </p:sp>
      <p:pic>
        <p:nvPicPr>
          <p:cNvPr id="7" name="Picture 6" descr="A logo with lines and a circle&#10;&#10;Description automatically generated">
            <a:extLst>
              <a:ext uri="{FF2B5EF4-FFF2-40B4-BE49-F238E27FC236}">
                <a16:creationId xmlns:a16="http://schemas.microsoft.com/office/drawing/2014/main" id="{280912FA-7E84-1765-B5D9-FBCA54E60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754" y="1627631"/>
            <a:ext cx="6463526" cy="424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82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8B2F12-49D6-43E1-E7C2-C4CACA0DE947}"/>
              </a:ext>
            </a:extLst>
          </p:cNvPr>
          <p:cNvSpPr txBox="1"/>
          <p:nvPr/>
        </p:nvSpPr>
        <p:spPr>
          <a:xfrm>
            <a:off x="1378094" y="549283"/>
            <a:ext cx="91422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300" kern="100" dirty="0">
                <a:effectLst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We are united by our common love of Jesus and God’s Word.</a:t>
            </a:r>
            <a:br>
              <a:rPr lang="en-CA" sz="2300" kern="100" dirty="0">
                <a:effectLst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2300" kern="100" dirty="0">
                <a:effectLst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We seek to share the good news of Jesus with our neighbours</a:t>
            </a:r>
            <a:br>
              <a:rPr lang="en-CA" sz="2300" kern="100" dirty="0">
                <a:effectLst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2300" kern="100" dirty="0">
                <a:effectLst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and share the love he has shown for us. </a:t>
            </a:r>
          </a:p>
          <a:p>
            <a:pPr algn="ctr"/>
            <a:r>
              <a:rPr lang="en-CA" sz="2300" b="1" kern="100" dirty="0">
                <a:effectLst/>
                <a:latin typeface="Avenir Blac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en-CA" sz="2300" b="1" kern="100" dirty="0">
                <a:effectLst/>
                <a:latin typeface="Avenir Blac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We rejoice in the gift of kingdom partnership that God</a:t>
            </a:r>
            <a:br>
              <a:rPr lang="en-CA" sz="2300" b="1" kern="100" dirty="0">
                <a:effectLst/>
                <a:latin typeface="Avenir Blac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2300" b="1" kern="100" dirty="0">
                <a:effectLst/>
                <a:latin typeface="Avenir Blac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has given to us as part of the CBOQ family!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EC2822-EBA1-C30D-3B23-2C7C210ED2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03" r="10442" b="31193"/>
          <a:stretch/>
        </p:blipFill>
        <p:spPr>
          <a:xfrm>
            <a:off x="0" y="3777879"/>
            <a:ext cx="12192000" cy="3080121"/>
          </a:xfrm>
          <a:prstGeom prst="rect">
            <a:avLst/>
          </a:prstGeom>
        </p:spPr>
      </p:pic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A2A9709-1311-0806-64DF-ABCC0DD07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230" y="1924295"/>
            <a:ext cx="5407539" cy="5407539"/>
          </a:xfrm>
          <a:prstGeom prst="rect">
            <a:avLst/>
          </a:prstGeom>
        </p:spPr>
      </p:pic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241107F-6301-3910-FBEA-F9B124515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43" y="3119335"/>
            <a:ext cx="3879881" cy="3879881"/>
          </a:xfrm>
          <a:prstGeom prst="rect">
            <a:avLst/>
          </a:prstGeom>
        </p:spPr>
      </p:pic>
      <p:pic>
        <p:nvPicPr>
          <p:cNvPr id="11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8154944-151C-1F27-BD79-D9477C84D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1732">
            <a:off x="8536679" y="3364933"/>
            <a:ext cx="3591020" cy="359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584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279605B-679C-3F9E-4C87-0222AC6BE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87" y="1482230"/>
            <a:ext cx="11309426" cy="4113122"/>
          </a:xfrm>
          <a:prstGeom prst="rect">
            <a:avLst/>
          </a:prstGeom>
        </p:spPr>
      </p:pic>
      <p:pic>
        <p:nvPicPr>
          <p:cNvPr id="3" name="Picture 2" descr="A group of people with a cross&#10;&#10;Description automatically generated">
            <a:extLst>
              <a:ext uri="{FF2B5EF4-FFF2-40B4-BE49-F238E27FC236}">
                <a16:creationId xmlns:a16="http://schemas.microsoft.com/office/drawing/2014/main" id="{3C2DF520-CC6F-B186-4F67-AEFF35423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1605" y="258084"/>
            <a:ext cx="5808790" cy="634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74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BC7F57-E10F-28BF-9BAE-004FD9251C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22" r="13757"/>
          <a:stretch/>
        </p:blipFill>
        <p:spPr>
          <a:xfrm rot="16200000">
            <a:off x="5672380" y="962068"/>
            <a:ext cx="6858000" cy="49338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EE7747-BADE-2205-FFF8-DE752D88C148}"/>
              </a:ext>
            </a:extLst>
          </p:cNvPr>
          <p:cNvSpPr txBox="1"/>
          <p:nvPr/>
        </p:nvSpPr>
        <p:spPr>
          <a:xfrm>
            <a:off x="704538" y="2305615"/>
            <a:ext cx="52615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500" kern="100" dirty="0">
                <a:effectLst/>
                <a:latin typeface="Avenir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Each year, on a Sunday</a:t>
            </a:r>
            <a:br>
              <a:rPr lang="en-CA" sz="3500" kern="100" dirty="0">
                <a:effectLst/>
                <a:latin typeface="Avenir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3500" kern="100" dirty="0">
                <a:effectLst/>
                <a:latin typeface="Avenir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 October, we celebrate</a:t>
            </a:r>
            <a:br>
              <a:rPr lang="en-CA" sz="3500" kern="100" dirty="0">
                <a:effectLst/>
                <a:latin typeface="Avenir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3500" kern="100" dirty="0">
                <a:effectLst/>
                <a:latin typeface="Avenir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that we are part of this incredible CBOQ family.</a:t>
            </a:r>
          </a:p>
        </p:txBody>
      </p:sp>
      <p:pic>
        <p:nvPicPr>
          <p:cNvPr id="3" name="Picture 2" descr="A group of women standing together&#10;&#10;Description automatically generated">
            <a:extLst>
              <a:ext uri="{FF2B5EF4-FFF2-40B4-BE49-F238E27FC236}">
                <a16:creationId xmlns:a16="http://schemas.microsoft.com/office/drawing/2014/main" id="{180B320A-81DF-974B-55FD-6309282E5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086" y="248035"/>
            <a:ext cx="6361928" cy="636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88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yellow and blue sign with a globe and blue text&#10;&#10;Description automatically generated">
            <a:extLst>
              <a:ext uri="{FF2B5EF4-FFF2-40B4-BE49-F238E27FC236}">
                <a16:creationId xmlns:a16="http://schemas.microsoft.com/office/drawing/2014/main" id="{7530028A-320A-31F0-3C70-7BB2585A6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92" y="962693"/>
            <a:ext cx="11700216" cy="1823654"/>
          </a:xfrm>
          <a:prstGeom prst="rect">
            <a:avLst/>
          </a:prstGeom>
        </p:spPr>
      </p:pic>
      <p:pic>
        <p:nvPicPr>
          <p:cNvPr id="13" name="Picture 12" descr="A blue and white sign with white text&#10;&#10;Description automatically generated">
            <a:extLst>
              <a:ext uri="{FF2B5EF4-FFF2-40B4-BE49-F238E27FC236}">
                <a16:creationId xmlns:a16="http://schemas.microsoft.com/office/drawing/2014/main" id="{DE222B4F-B654-AF33-0775-57CC94BDB9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11" r="18605" b="25400"/>
          <a:stretch/>
        </p:blipFill>
        <p:spPr>
          <a:xfrm>
            <a:off x="0" y="3666745"/>
            <a:ext cx="12192000" cy="319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729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2B4AFE2-AA69-8D31-30CB-C888BE1B79EF}"/>
              </a:ext>
            </a:extLst>
          </p:cNvPr>
          <p:cNvSpPr txBox="1"/>
          <p:nvPr/>
        </p:nvSpPr>
        <p:spPr>
          <a:xfrm>
            <a:off x="749509" y="915727"/>
            <a:ext cx="60860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500" kern="100" dirty="0">
                <a:effectLst/>
                <a:latin typeface="Avenir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Across </a:t>
            </a:r>
            <a:r>
              <a:rPr lang="en-CA" sz="3500" b="1" kern="100" dirty="0">
                <a:effectLst/>
                <a:latin typeface="Avenir Blac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Ontario</a:t>
            </a:r>
            <a:r>
              <a:rPr lang="en-CA" sz="3500" kern="100" dirty="0">
                <a:effectLst/>
                <a:latin typeface="Avenir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CA" sz="3500" b="1" kern="100" dirty="0">
                <a:effectLst/>
                <a:latin typeface="Avenir Blac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Quebec</a:t>
            </a:r>
            <a:r>
              <a:rPr lang="en-CA" sz="3500" kern="100" dirty="0">
                <a:effectLst/>
                <a:latin typeface="Avenir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God’s kingdom is being revealed in our communities through our churches.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5AB1C2-7D29-881F-94AF-C0C013D67E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2" r="1649"/>
          <a:stretch/>
        </p:blipFill>
        <p:spPr>
          <a:xfrm rot="9654511">
            <a:off x="-124565" y="3548706"/>
            <a:ext cx="13341334" cy="3971807"/>
          </a:xfrm>
          <a:prstGeom prst="rect">
            <a:avLst/>
          </a:prstGeom>
        </p:spPr>
      </p:pic>
      <p:pic>
        <p:nvPicPr>
          <p:cNvPr id="15" name="Picture 14" descr="A map of canada with pointers&#10;&#10;Description automatically generated">
            <a:extLst>
              <a:ext uri="{FF2B5EF4-FFF2-40B4-BE49-F238E27FC236}">
                <a16:creationId xmlns:a16="http://schemas.microsoft.com/office/drawing/2014/main" id="{F638514F-00DB-988D-0344-5977C879D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1680" y="915727"/>
            <a:ext cx="6086006" cy="589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20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2C09EA-FF28-50EB-7D1B-A9D52D70444F}"/>
              </a:ext>
            </a:extLst>
          </p:cNvPr>
          <p:cNvSpPr txBox="1"/>
          <p:nvPr/>
        </p:nvSpPr>
        <p:spPr>
          <a:xfrm>
            <a:off x="4725500" y="1597729"/>
            <a:ext cx="708854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900" kern="100" dirty="0">
                <a:effectLst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Through this partnership between our church and over </a:t>
            </a:r>
            <a:r>
              <a:rPr lang="en-CA" sz="2900" b="1" kern="100" dirty="0">
                <a:effectLst/>
                <a:latin typeface="Avenir Blac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300</a:t>
            </a:r>
            <a:r>
              <a:rPr lang="en-CA" sz="2900" kern="100" dirty="0">
                <a:effectLst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member churches, we are able to accomplish more together. In 2022, CBOQ gave back </a:t>
            </a:r>
            <a:r>
              <a:rPr lang="en-CA" sz="2900" b="1" kern="100" dirty="0">
                <a:effectLst/>
                <a:latin typeface="Avenir Blac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$808,000</a:t>
            </a:r>
            <a:br>
              <a:rPr lang="en-CA" sz="2900" kern="100" dirty="0">
                <a:effectLst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2900" kern="100" dirty="0">
                <a:effectLst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 church grants, partner support</a:t>
            </a:r>
            <a:br>
              <a:rPr lang="en-CA" sz="2900" kern="100" dirty="0">
                <a:effectLst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2900" kern="100" dirty="0">
                <a:effectLst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and pastor benefits and subsidies.</a:t>
            </a:r>
          </a:p>
          <a:p>
            <a:r>
              <a:rPr lang="en-CA" sz="2900" kern="100" dirty="0">
                <a:effectLst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This represents </a:t>
            </a:r>
            <a:r>
              <a:rPr lang="en-CA" sz="2900" b="1" kern="100" dirty="0">
                <a:effectLst/>
                <a:latin typeface="Avenir Blac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75%</a:t>
            </a:r>
            <a:r>
              <a:rPr lang="en-CA" sz="2900" kern="100" dirty="0">
                <a:effectLst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lang="en-CA" sz="2900" b="1" kern="100" dirty="0">
                <a:effectLst/>
                <a:latin typeface="Avenir Blac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$1.08M </a:t>
            </a:r>
            <a:r>
              <a:rPr lang="en-CA" sz="2900" kern="100" dirty="0">
                <a:effectLst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entrusted to CBOQ by churches.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3DE887-18D8-8536-6EFD-64230A3035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98" r="24019"/>
          <a:stretch/>
        </p:blipFill>
        <p:spPr>
          <a:xfrm rot="16200000">
            <a:off x="-924335" y="1837151"/>
            <a:ext cx="6858001" cy="3183695"/>
          </a:xfrm>
          <a:prstGeom prst="rect">
            <a:avLst/>
          </a:prstGeom>
        </p:spPr>
      </p:pic>
      <p:pic>
        <p:nvPicPr>
          <p:cNvPr id="3" name="Picture 2" descr="A person and person receiving a box&#10;&#10;Description automatically generated">
            <a:extLst>
              <a:ext uri="{FF2B5EF4-FFF2-40B4-BE49-F238E27FC236}">
                <a16:creationId xmlns:a16="http://schemas.microsoft.com/office/drawing/2014/main" id="{10E3E276-F2C3-0EC5-25C1-F0026A6A1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3535"/>
            <a:ext cx="4773262" cy="477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2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buildings with crosses and a black background&#10;&#10;Description automatically generated">
            <a:extLst>
              <a:ext uri="{FF2B5EF4-FFF2-40B4-BE49-F238E27FC236}">
                <a16:creationId xmlns:a16="http://schemas.microsoft.com/office/drawing/2014/main" id="{8C2D0C26-CADB-08E1-66F1-9DB9AF27F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479" y="992223"/>
            <a:ext cx="4433237" cy="26712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3B3D99-3DD1-9564-14D9-2C9F49AB7819}"/>
              </a:ext>
            </a:extLst>
          </p:cNvPr>
          <p:cNvSpPr txBox="1"/>
          <p:nvPr/>
        </p:nvSpPr>
        <p:spPr>
          <a:xfrm>
            <a:off x="704537" y="3789642"/>
            <a:ext cx="581618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500" b="1" kern="100" dirty="0">
                <a:latin typeface="Avenir Blac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Sisters </a:t>
            </a:r>
            <a:r>
              <a:rPr lang="en-CA" sz="3500" b="1" kern="100" dirty="0">
                <a:effectLst/>
                <a:latin typeface="Avenir Blac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churches</a:t>
            </a:r>
            <a:br>
              <a:rPr lang="en-CA" sz="3500" kern="100" dirty="0">
                <a:effectLst/>
                <a:latin typeface="Avenir Medium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3500" kern="100" dirty="0">
                <a:effectLst/>
                <a:latin typeface="Avenir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partner to pray for each other throughout the year.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87578D-165C-1E4B-5C9A-C0E2A2907A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82" r="26984"/>
          <a:stretch/>
        </p:blipFill>
        <p:spPr>
          <a:xfrm rot="5400000">
            <a:off x="5851644" y="1151628"/>
            <a:ext cx="6858000" cy="4554745"/>
          </a:xfrm>
          <a:prstGeom prst="rect">
            <a:avLst/>
          </a:prstGeom>
        </p:spPr>
      </p:pic>
      <p:pic>
        <p:nvPicPr>
          <p:cNvPr id="3" name="Picture 2" descr="A group of people sitting together&#10;&#10;Description automatically generated">
            <a:extLst>
              <a:ext uri="{FF2B5EF4-FFF2-40B4-BE49-F238E27FC236}">
                <a16:creationId xmlns:a16="http://schemas.microsoft.com/office/drawing/2014/main" id="{9707914B-451B-7610-E4AB-4EF84C754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3413" y="647225"/>
            <a:ext cx="5563549" cy="556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74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A4DCAA0-956E-432F-91D1-6BDB495A3BD7}"/>
              </a:ext>
            </a:extLst>
          </p:cNvPr>
          <p:cNvSpPr txBox="1"/>
          <p:nvPr/>
        </p:nvSpPr>
        <p:spPr>
          <a:xfrm>
            <a:off x="4871804" y="2036310"/>
            <a:ext cx="6835514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500" kern="100" dirty="0">
                <a:effectLst/>
                <a:latin typeface="Avenir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At our </a:t>
            </a:r>
            <a:r>
              <a:rPr lang="en-CA" sz="3500" b="1" kern="100" dirty="0">
                <a:effectLst/>
                <a:latin typeface="Avenir Blac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CBOQ Assembly </a:t>
            </a:r>
            <a:r>
              <a:rPr lang="en-CA" sz="3500" kern="100" dirty="0">
                <a:effectLst/>
                <a:latin typeface="Avenir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annual gathering, we learn, worship,</a:t>
            </a:r>
            <a:br>
              <a:rPr lang="en-CA" sz="3500" kern="100" dirty="0">
                <a:effectLst/>
                <a:latin typeface="Avenir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3500" kern="100" dirty="0">
                <a:effectLst/>
                <a:latin typeface="Avenir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and make decisions that will carve our path forward, together under the banner of Jesus.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B7EC28-C80A-0C3A-2E9D-B9A5B619F5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34" r="18759"/>
          <a:stretch/>
        </p:blipFill>
        <p:spPr>
          <a:xfrm rot="5400000">
            <a:off x="-1012525" y="1497206"/>
            <a:ext cx="6858000" cy="3863589"/>
          </a:xfrm>
          <a:prstGeom prst="rect">
            <a:avLst/>
          </a:prstGeom>
        </p:spPr>
      </p:pic>
      <p:pic>
        <p:nvPicPr>
          <p:cNvPr id="3" name="Picture 2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D12F707D-43C6-AEA1-CDE9-5A2D6C820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60192">
            <a:off x="-206521" y="731624"/>
            <a:ext cx="5394750" cy="53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255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FAFF21-102D-427C-F65C-5A8FAC1157F8}"/>
              </a:ext>
            </a:extLst>
          </p:cNvPr>
          <p:cNvSpPr txBox="1"/>
          <p:nvPr/>
        </p:nvSpPr>
        <p:spPr>
          <a:xfrm>
            <a:off x="704537" y="2305615"/>
            <a:ext cx="64907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500" kern="100" dirty="0">
                <a:effectLst/>
                <a:latin typeface="Avenir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CBOQ staff </a:t>
            </a:r>
            <a:r>
              <a:rPr lang="en-CA" sz="3500" b="1" kern="100" dirty="0">
                <a:effectLst/>
                <a:latin typeface="Avenir Blac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serve</a:t>
            </a:r>
            <a:r>
              <a:rPr lang="en-CA" sz="3500" kern="100" dirty="0">
                <a:effectLst/>
                <a:latin typeface="Avenir Medium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CA" sz="3500" kern="100" dirty="0">
                <a:effectLst/>
                <a:latin typeface="Avenir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CA" sz="3500" kern="100" dirty="0">
                <a:effectLst/>
                <a:latin typeface="Avenir Medium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CA" sz="3500" b="1" kern="100" dirty="0">
                <a:effectLst/>
                <a:latin typeface="Avenir Blac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equip</a:t>
            </a:r>
            <a:r>
              <a:rPr lang="en-CA" sz="3500" kern="100" dirty="0">
                <a:effectLst/>
                <a:latin typeface="Avenir Medium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CA" sz="3500" kern="100" dirty="0">
                <a:effectLst/>
                <a:latin typeface="Avenir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churches, pastors and leaders with resources, training, grants, and consultations</a:t>
            </a:r>
            <a:r>
              <a:rPr lang="en-CA" sz="3500" kern="100" dirty="0">
                <a:effectLst/>
                <a:latin typeface="Avenir Medium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D1B9EF-3D83-740C-CB00-E8C9DC6353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20" r="22726"/>
          <a:stretch/>
        </p:blipFill>
        <p:spPr>
          <a:xfrm rot="5400000">
            <a:off x="5945764" y="1019364"/>
            <a:ext cx="6858000" cy="4819275"/>
          </a:xfrm>
          <a:prstGeom prst="rect">
            <a:avLst/>
          </a:prstGeom>
        </p:spPr>
      </p:pic>
      <p:pic>
        <p:nvPicPr>
          <p:cNvPr id="3" name="Picture 2" descr="A person looking at a piece of paper&#10;&#10;Description automatically generated">
            <a:extLst>
              <a:ext uri="{FF2B5EF4-FFF2-40B4-BE49-F238E27FC236}">
                <a16:creationId xmlns:a16="http://schemas.microsoft.com/office/drawing/2014/main" id="{8D64CF0F-B05D-83F7-5CD2-F4B5BEE84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26654">
            <a:off x="6806955" y="847234"/>
            <a:ext cx="5135621" cy="516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416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1539</TotalTime>
  <Words>224</Words>
  <Application>Microsoft Macintosh PowerPoint</Application>
  <PresentationFormat>Widescreen</PresentationFormat>
  <Paragraphs>11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Avenir</vt:lpstr>
      <vt:lpstr>Avenir Black</vt:lpstr>
      <vt:lpstr>Avenir Book</vt:lpstr>
      <vt:lpstr>Avenir Medium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Brandon  Acuña</dc:creator>
  <cp:lastModifiedBy>Joshua Del Rosario</cp:lastModifiedBy>
  <cp:revision>69</cp:revision>
  <dcterms:created xsi:type="dcterms:W3CDTF">2023-09-21T18:23:56Z</dcterms:created>
  <dcterms:modified xsi:type="dcterms:W3CDTF">2023-09-26T02:22:15Z</dcterms:modified>
</cp:coreProperties>
</file>